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86" r:id="rId4"/>
    <p:sldId id="28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8" r:id="rId27"/>
    <p:sldId id="289" r:id="rId28"/>
    <p:sldId id="279" r:id="rId29"/>
    <p:sldId id="280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547E44F-A63D-4DC5-ABCC-B48B04F057D7}">
          <p14:sldIdLst>
            <p14:sldId id="256"/>
            <p14:sldId id="285"/>
            <p14:sldId id="286"/>
            <p14:sldId id="28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8"/>
            <p14:sldId id="289"/>
            <p14:sldId id="279"/>
            <p14:sldId id="280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o%C5%9Bci%C3%B3%C5%82_katolicki_obrz%C4%85dku_koptyjskiego" TargetMode="External"/><Relationship Id="rId7" Type="http://schemas.openxmlformats.org/officeDocument/2006/relationships/image" Target="../media/image39.jpg"/><Relationship Id="rId2" Type="http://schemas.openxmlformats.org/officeDocument/2006/relationships/hyperlink" Target="https://pl.wikipedia.org/wiki/Koptyjski_Ko%C5%9Bci%C3%B3%C5%82_Ortodoksyjn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zna%C5%84" TargetMode="External"/><Relationship Id="rId13" Type="http://schemas.openxmlformats.org/officeDocument/2006/relationships/hyperlink" Target="https://pl.wikipedia.org/wiki/Rower" TargetMode="External"/><Relationship Id="rId18" Type="http://schemas.openxmlformats.org/officeDocument/2006/relationships/image" Target="../media/image8.jpeg"/><Relationship Id="rId3" Type="http://schemas.openxmlformats.org/officeDocument/2006/relationships/hyperlink" Target="https://pl.wikipedia.org/wiki/11_stycznia" TargetMode="External"/><Relationship Id="rId7" Type="http://schemas.openxmlformats.org/officeDocument/2006/relationships/hyperlink" Target="https://pl.wikipedia.org/wiki/1937" TargetMode="External"/><Relationship Id="rId12" Type="http://schemas.openxmlformats.org/officeDocument/2006/relationships/hyperlink" Target="https://pl.wikipedia.org/wiki/Reporta%C5%BC" TargetMode="External"/><Relationship Id="rId17" Type="http://schemas.openxmlformats.org/officeDocument/2006/relationships/image" Target="../media/image7.jpeg"/><Relationship Id="rId2" Type="http://schemas.openxmlformats.org/officeDocument/2006/relationships/image" Target="../media/image4.jpe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13_pa%C5%BAdziernika" TargetMode="External"/><Relationship Id="rId11" Type="http://schemas.openxmlformats.org/officeDocument/2006/relationships/hyperlink" Target="https://pl.wikipedia.org/wiki/Fotografia" TargetMode="External"/><Relationship Id="rId5" Type="http://schemas.openxmlformats.org/officeDocument/2006/relationships/hyperlink" Target="https://pl.wikipedia.org/wiki/Stryj_(miasto)" TargetMode="External"/><Relationship Id="rId15" Type="http://schemas.openxmlformats.org/officeDocument/2006/relationships/image" Target="../media/image5.jpeg"/><Relationship Id="rId10" Type="http://schemas.openxmlformats.org/officeDocument/2006/relationships/hyperlink" Target="https://pl.wikipedia.org/wiki/Dziennikarz" TargetMode="External"/><Relationship Id="rId4" Type="http://schemas.openxmlformats.org/officeDocument/2006/relationships/hyperlink" Target="https://pl.wikipedia.org/wiki/1897" TargetMode="External"/><Relationship Id="rId9" Type="http://schemas.openxmlformats.org/officeDocument/2006/relationships/hyperlink" Target="https://pl.wikipedia.org/wiki/Podr%C3%B3%C5%BC" TargetMode="External"/><Relationship Id="rId14" Type="http://schemas.openxmlformats.org/officeDocument/2006/relationships/hyperlink" Target="https://pl.wikipedia.org/wiki/Cz%C3%B3%C5%82n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r%C3%B3lestwo_Egiptu" TargetMode="External"/><Relationship Id="rId13" Type="http://schemas.openxmlformats.org/officeDocument/2006/relationships/hyperlink" Target="https://pl.wikipedia.org/wiki/Lubumbashi" TargetMode="External"/><Relationship Id="rId18" Type="http://schemas.openxmlformats.org/officeDocument/2006/relationships/hyperlink" Target="https://pl.wikipedia.org/wiki/Zwi%C4%85zek_Po%C5%82udniowej_Afryki" TargetMode="External"/><Relationship Id="rId26" Type="http://schemas.openxmlformats.org/officeDocument/2006/relationships/hyperlink" Target="https://pl.wikipedia.org/wiki/Francuska_Afryka_R%C3%B3wnikowa" TargetMode="External"/><Relationship Id="rId3" Type="http://schemas.openxmlformats.org/officeDocument/2006/relationships/hyperlink" Target="https://pl.wikipedia.org/wiki/Trypolis" TargetMode="External"/><Relationship Id="rId21" Type="http://schemas.openxmlformats.org/officeDocument/2006/relationships/hyperlink" Target="https://pl.wikipedia.org/wiki/Afryka_Po%C5%82udniowo-Zachodnia" TargetMode="External"/><Relationship Id="rId7" Type="http://schemas.openxmlformats.org/officeDocument/2006/relationships/hyperlink" Target="https://pl.wikipedia.org/wiki/Kair" TargetMode="External"/><Relationship Id="rId12" Type="http://schemas.openxmlformats.org/officeDocument/2006/relationships/hyperlink" Target="https://pl.wikipedia.org/wiki/Kongo_Belgijskie" TargetMode="External"/><Relationship Id="rId17" Type="http://schemas.openxmlformats.org/officeDocument/2006/relationships/hyperlink" Target="https://pl.wikipedia.org/wiki/Przyl%C4%85dek_Igielny" TargetMode="External"/><Relationship Id="rId25" Type="http://schemas.openxmlformats.org/officeDocument/2006/relationships/hyperlink" Target="https://pl.wikipedia.org/wiki/Nd%C5%BCamena" TargetMode="External"/><Relationship Id="rId2" Type="http://schemas.openxmlformats.org/officeDocument/2006/relationships/image" Target="../media/image9.gif"/><Relationship Id="rId16" Type="http://schemas.openxmlformats.org/officeDocument/2006/relationships/hyperlink" Target="https://pl.wikipedia.org/wiki/Pretoria" TargetMode="External"/><Relationship Id="rId20" Type="http://schemas.openxmlformats.org/officeDocument/2006/relationships/hyperlink" Target="https://pl.wikipedia.org/wiki/Windhuk" TargetMode="External"/><Relationship Id="rId29" Type="http://schemas.openxmlformats.org/officeDocument/2006/relationships/hyperlink" Target="https://pl.wikipedia.org/wiki/Algieria_Francus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Libia_W%C5%82oska" TargetMode="External"/><Relationship Id="rId11" Type="http://schemas.openxmlformats.org/officeDocument/2006/relationships/hyperlink" Target="https://pl.wikipedia.org/wiki/Sudan_Anglo-Egipski" TargetMode="External"/><Relationship Id="rId24" Type="http://schemas.openxmlformats.org/officeDocument/2006/relationships/hyperlink" Target="https://pl.wikipedia.org/wiki/Brazzaville" TargetMode="External"/><Relationship Id="rId5" Type="http://schemas.openxmlformats.org/officeDocument/2006/relationships/hyperlink" Target="https://pl.wikipedia.org/wiki/Tobruk" TargetMode="External"/><Relationship Id="rId15" Type="http://schemas.openxmlformats.org/officeDocument/2006/relationships/hyperlink" Target="https://pl.wikipedia.org/wiki/Rodezja_Po%C5%82udniowa" TargetMode="External"/><Relationship Id="rId23" Type="http://schemas.openxmlformats.org/officeDocument/2006/relationships/hyperlink" Target="https://pl.wikipedia.org/wiki/Kinszasa" TargetMode="External"/><Relationship Id="rId28" Type="http://schemas.openxmlformats.org/officeDocument/2006/relationships/hyperlink" Target="https://pl.wikipedia.org/wiki/Algier" TargetMode="External"/><Relationship Id="rId10" Type="http://schemas.openxmlformats.org/officeDocument/2006/relationships/hyperlink" Target="https://pl.wikipedia.org/wiki/Malakal" TargetMode="External"/><Relationship Id="rId19" Type="http://schemas.openxmlformats.org/officeDocument/2006/relationships/hyperlink" Target="https://pl.wikipedia.org/wiki/Kapsztad" TargetMode="External"/><Relationship Id="rId4" Type="http://schemas.openxmlformats.org/officeDocument/2006/relationships/hyperlink" Target="https://pl.wikipedia.org/wiki/Bengazi" TargetMode="External"/><Relationship Id="rId9" Type="http://schemas.openxmlformats.org/officeDocument/2006/relationships/hyperlink" Target="https://pl.wikipedia.org/wiki/Chartum" TargetMode="External"/><Relationship Id="rId14" Type="http://schemas.openxmlformats.org/officeDocument/2006/relationships/hyperlink" Target="https://pl.wikipedia.org/wiki/Rodezja_P%C3%B3%C5%82nocna" TargetMode="External"/><Relationship Id="rId22" Type="http://schemas.openxmlformats.org/officeDocument/2006/relationships/hyperlink" Target="https://pl.wikipedia.org/wiki/Angola" TargetMode="External"/><Relationship Id="rId27" Type="http://schemas.openxmlformats.org/officeDocument/2006/relationships/hyperlink" Target="https://pl.wikipedia.org/wiki/Francuska_Afryka_Zachodni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076AE-3AE2-43C3-A2EB-8DDD17F5E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008" y="2652387"/>
            <a:ext cx="9300031" cy="341021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Afrykańska przygoda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A36E894-2D54-4E90-AE39-CC0C33B11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351" y="4732498"/>
            <a:ext cx="8172688" cy="1217365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            </a:t>
            </a:r>
            <a:r>
              <a:rPr lang="pl-PL" sz="2000" b="1" dirty="0"/>
              <a:t>Migawki z krajów , które przemierzał na rowerze</a:t>
            </a:r>
          </a:p>
          <a:p>
            <a:r>
              <a:rPr lang="pl-PL" sz="2000" b="1" dirty="0"/>
              <a:t>                     Kazimierz Nowak w latach1931-1936r</a:t>
            </a:r>
            <a:r>
              <a:rPr lang="pl-PL" b="1" dirty="0"/>
              <a:t>.</a:t>
            </a:r>
          </a:p>
          <a:p>
            <a:r>
              <a:rPr lang="pl-PL" b="1" dirty="0"/>
              <a:t>                           /</a:t>
            </a:r>
            <a:r>
              <a:rPr lang="pl-PL" b="1" i="1" dirty="0"/>
              <a:t>część I niezwykłej podróży/</a:t>
            </a:r>
          </a:p>
        </p:txBody>
      </p:sp>
      <p:pic>
        <p:nvPicPr>
          <p:cNvPr id="4098" name="Picture 2" descr="Dzikie Zwierzęta Afryki i Azji - plakat - wspinanie.edu.pl">
            <a:extLst>
              <a:ext uri="{FF2B5EF4-FFF2-40B4-BE49-F238E27FC236}">
                <a16:creationId xmlns:a16="http://schemas.microsoft.com/office/drawing/2014/main" id="{44D76A1A-DF0C-4072-80CB-FE19649B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89" y="796834"/>
            <a:ext cx="3526355" cy="23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RYKA - Encyklopedia w INTERIA.PL">
            <a:extLst>
              <a:ext uri="{FF2B5EF4-FFF2-40B4-BE49-F238E27FC236}">
                <a16:creationId xmlns:a16="http://schemas.microsoft.com/office/drawing/2014/main" id="{11499191-1199-466D-A37C-E4748C4C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9" y="405295"/>
            <a:ext cx="2839945" cy="30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3C5EB0F-E8E5-4CCD-A804-63EB4BEA3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379" y="75982"/>
            <a:ext cx="3869020" cy="35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5B94EE5-2592-474D-A75E-09E7039ECF81}"/>
              </a:ext>
            </a:extLst>
          </p:cNvPr>
          <p:cNvSpPr txBox="1"/>
          <p:nvPr/>
        </p:nvSpPr>
        <p:spPr>
          <a:xfrm>
            <a:off x="2342367" y="250521"/>
            <a:ext cx="523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Egipt- jedno z najstarszych państw świata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2ED244-BE74-4AEC-BE32-882B2D1D2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67" y="2315859"/>
            <a:ext cx="3630560" cy="337339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76F3593-29FC-4D11-94C5-02E8FB6A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37" y="3929824"/>
            <a:ext cx="2895510" cy="2895510"/>
          </a:xfrm>
          <a:prstGeom prst="rect">
            <a:avLst/>
          </a:prstGeom>
        </p:spPr>
      </p:pic>
      <p:pic>
        <p:nvPicPr>
          <p:cNvPr id="5122" name="Picture 2" descr="Flaga Egiptu – Wikipedia, wolna encyklopedia">
            <a:extLst>
              <a:ext uri="{FF2B5EF4-FFF2-40B4-BE49-F238E27FC236}">
                <a16:creationId xmlns:a16="http://schemas.microsoft.com/office/drawing/2014/main" id="{C78C7C79-AC88-4B8B-93EA-D9ACA9EA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59" y="214094"/>
            <a:ext cx="2908748" cy="1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78F0A4A-838F-4313-AD69-258F8AD532BD}"/>
              </a:ext>
            </a:extLst>
          </p:cNvPr>
          <p:cNvSpPr/>
          <p:nvPr/>
        </p:nvSpPr>
        <p:spPr>
          <a:xfrm>
            <a:off x="1999467" y="140170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Niepodległość od Wielkiej Brytanii uzyskana została 28 lutego 1922 roku.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Gęstość zaludnienia wynosi 81,2 osób/km2.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Kraj ten jest 3,2 razy większy od Polski.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Główną religią jest Islam.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Najwyższym szczytem jest Góra Świętej Katarzyny 2629 m n.p.m.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Najdłuższą rzeką jest Nil.</a:t>
            </a:r>
          </a:p>
        </p:txBody>
      </p:sp>
    </p:spTree>
    <p:extLst>
      <p:ext uri="{BB962C8B-B14F-4D97-AF65-F5344CB8AC3E}">
        <p14:creationId xmlns:p14="http://schemas.microsoft.com/office/powerpoint/2010/main" val="363462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F5EF45-1077-4CAD-B694-B91683EE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85" y="833113"/>
            <a:ext cx="3761983" cy="282148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53265C-81E4-4978-9D87-983AFD69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61" y="1022112"/>
            <a:ext cx="4212921" cy="315969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27EC2DB-043D-4CF5-BE51-F578154787AA}"/>
              </a:ext>
            </a:extLst>
          </p:cNvPr>
          <p:cNvSpPr txBox="1"/>
          <p:nvPr/>
        </p:nvSpPr>
        <p:spPr>
          <a:xfrm>
            <a:off x="1615859" y="375781"/>
            <a:ext cx="400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Piramida </a:t>
            </a:r>
            <a:r>
              <a:rPr lang="pl-PL" dirty="0" err="1"/>
              <a:t>Chefrena</a:t>
            </a:r>
            <a:r>
              <a:rPr lang="pl-PL" dirty="0"/>
              <a:t> i Sfinks w Gizie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F250B02-03CB-41E7-BEED-47349C8DF5F0}"/>
              </a:ext>
            </a:extLst>
          </p:cNvPr>
          <p:cNvCxnSpPr>
            <a:cxnSpLocks/>
          </p:cNvCxnSpPr>
          <p:nvPr/>
        </p:nvCxnSpPr>
        <p:spPr>
          <a:xfrm flipH="1">
            <a:off x="4058433" y="638827"/>
            <a:ext cx="438411" cy="1240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B083E-8CED-473F-8528-D0C6029E3076}"/>
              </a:ext>
            </a:extLst>
          </p:cNvPr>
          <p:cNvSpPr txBox="1"/>
          <p:nvPr/>
        </p:nvSpPr>
        <p:spPr>
          <a:xfrm>
            <a:off x="6225437" y="375781"/>
            <a:ext cx="596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Aglomeracja kairska , która liczy ponad 17 mln. mieszkańców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242722C-591F-411C-A6F4-94ADA19E3E65}"/>
              </a:ext>
            </a:extLst>
          </p:cNvPr>
          <p:cNvCxnSpPr/>
          <p:nvPr/>
        </p:nvCxnSpPr>
        <p:spPr>
          <a:xfrm>
            <a:off x="7979080" y="83924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1B48377E-AF98-43E5-9792-7CA40FCBB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03" y="3742601"/>
            <a:ext cx="4855336" cy="302413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03D273A-B567-4EC9-BB78-9E7661D8E86B}"/>
              </a:ext>
            </a:extLst>
          </p:cNvPr>
          <p:cNvSpPr txBox="1"/>
          <p:nvPr/>
        </p:nvSpPr>
        <p:spPr>
          <a:xfrm>
            <a:off x="7796408" y="4597052"/>
            <a:ext cx="40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Delta Nilu - rolnictwo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BA31804E-9EA2-4A26-9703-F03895CA6A48}"/>
              </a:ext>
            </a:extLst>
          </p:cNvPr>
          <p:cNvCxnSpPr>
            <a:cxnSpLocks/>
          </p:cNvCxnSpPr>
          <p:nvPr/>
        </p:nvCxnSpPr>
        <p:spPr>
          <a:xfrm flipH="1">
            <a:off x="6550590" y="4828134"/>
            <a:ext cx="2242681" cy="42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F7562A0-E998-480E-BABA-D8F52E3D7FAF}"/>
              </a:ext>
            </a:extLst>
          </p:cNvPr>
          <p:cNvSpPr/>
          <p:nvPr/>
        </p:nvSpPr>
        <p:spPr>
          <a:xfrm>
            <a:off x="2045918" y="223423"/>
            <a:ext cx="8613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Koptowie</a:t>
            </a:r>
            <a:r>
              <a:rPr lang="pl-PL" dirty="0"/>
              <a:t> ogólne określenie wiernych Kościołów koptyjskich: </a:t>
            </a:r>
            <a:r>
              <a:rPr lang="pl-PL" dirty="0">
                <a:hlinkClick r:id="rId2" tooltip="Koptyjski Kościół Ortodoksyj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ortodoksyjnego Kościoła koptyjskiego</a:t>
            </a:r>
            <a:r>
              <a:rPr lang="pl-PL" dirty="0"/>
              <a:t> i </a:t>
            </a:r>
            <a:r>
              <a:rPr lang="pl-PL" dirty="0">
                <a:hlinkClick r:id="rId3" tooltip="Kościół katolicki obrządku koptyjskie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Kościoła katolickiego obrządku koptyjskiego</a:t>
            </a:r>
            <a:r>
              <a:rPr lang="pl-PL" dirty="0"/>
              <a:t>.</a:t>
            </a:r>
          </a:p>
          <a:p>
            <a:r>
              <a:rPr lang="pl-PL" dirty="0"/>
              <a:t>W Egipcie można ich rozpoznać po wytatuowanym na przedramieniu krzyżu.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80C009-5676-4160-BF92-513E9E48C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482" y="823587"/>
            <a:ext cx="2095500" cy="2095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830A79-E1A8-4510-A8FD-8348D77F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38" y="1314169"/>
            <a:ext cx="3363369" cy="21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ptyjskie Święta (3x FOTO) – Kresy24.pl – Wschodnia Gazeta Codzienna">
            <a:extLst>
              <a:ext uri="{FF2B5EF4-FFF2-40B4-BE49-F238E27FC236}">
                <a16:creationId xmlns:a16="http://schemas.microsoft.com/office/drawing/2014/main" id="{009F4E37-ADD5-4F6C-8488-76CAA9F7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5" y="3269367"/>
            <a:ext cx="3824503" cy="21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3CB441-BFD4-4206-ACD9-8F346C42364B}"/>
              </a:ext>
            </a:extLst>
          </p:cNvPr>
          <p:cNvSpPr txBox="1"/>
          <p:nvPr/>
        </p:nvSpPr>
        <p:spPr>
          <a:xfrm>
            <a:off x="1721135" y="2734421"/>
            <a:ext cx="290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Duchowni koptyjscy.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77263F7-FB23-40C9-89E6-DB0158E18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742" y="3715491"/>
            <a:ext cx="4374652" cy="2919086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921B938-28B5-4359-8910-703A811EA922}"/>
              </a:ext>
            </a:extLst>
          </p:cNvPr>
          <p:cNvCxnSpPr/>
          <p:nvPr/>
        </p:nvCxnSpPr>
        <p:spPr>
          <a:xfrm>
            <a:off x="3432132" y="291908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DD24E60-52E3-4F7D-BF4F-6C7A78648A76}"/>
              </a:ext>
            </a:extLst>
          </p:cNvPr>
          <p:cNvSpPr txBox="1"/>
          <p:nvPr/>
        </p:nvSpPr>
        <p:spPr>
          <a:xfrm>
            <a:off x="2168493" y="6120554"/>
            <a:ext cx="392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Kościół koptyjski w </a:t>
            </a:r>
            <a:r>
              <a:rPr lang="pl-PL" dirty="0" err="1"/>
              <a:t>Hurgardzie</a:t>
            </a:r>
            <a:endParaRPr lang="pl-PL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4FD715F9-EEB6-42A8-AEE1-8B75CF6B5DA2}"/>
              </a:ext>
            </a:extLst>
          </p:cNvPr>
          <p:cNvCxnSpPr>
            <a:cxnSpLocks/>
          </p:cNvCxnSpPr>
          <p:nvPr/>
        </p:nvCxnSpPr>
        <p:spPr>
          <a:xfrm flipV="1">
            <a:off x="5545638" y="5836332"/>
            <a:ext cx="2372208" cy="63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9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AB421AB0-C51B-4EC0-A08E-9D541CB5F957}"/>
              </a:ext>
            </a:extLst>
          </p:cNvPr>
          <p:cNvSpPr txBox="1"/>
          <p:nvPr/>
        </p:nvSpPr>
        <p:spPr>
          <a:xfrm>
            <a:off x="2217107" y="288099"/>
            <a:ext cx="806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Memfis- jedno z ważniejszych miast starożytnego Egiptu, dawna stolica.</a:t>
            </a:r>
          </a:p>
        </p:txBody>
      </p:sp>
      <p:pic>
        <p:nvPicPr>
          <p:cNvPr id="2050" name="Picture 2" descr="Starożytny Egipt: stolica Memphis. Pierwsza stolica starożytnego Egiptu -  Szkolnictwo średnie i szkoły 2021">
            <a:extLst>
              <a:ext uri="{FF2B5EF4-FFF2-40B4-BE49-F238E27FC236}">
                <a16:creationId xmlns:a16="http://schemas.microsoft.com/office/drawing/2014/main" id="{EFC5888B-A671-431E-A654-6B5F45A4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45" y="898556"/>
            <a:ext cx="3275049" cy="22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EAF40D3-820B-4395-BEA4-1586A2F8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02" y="3237979"/>
            <a:ext cx="4924816" cy="2462408"/>
          </a:xfrm>
          <a:prstGeom prst="rect">
            <a:avLst/>
          </a:prstGeom>
        </p:spPr>
      </p:pic>
      <p:pic>
        <p:nvPicPr>
          <p:cNvPr id="2052" name="Picture 4" descr="Zdjęcia: Memfis, okolice Kairu, współczesne Memfis, EGIPT">
            <a:extLst>
              <a:ext uri="{FF2B5EF4-FFF2-40B4-BE49-F238E27FC236}">
                <a16:creationId xmlns:a16="http://schemas.microsoft.com/office/drawing/2014/main" id="{F643B30F-D33E-4FC3-93CD-52F5326C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914" y="3438394"/>
            <a:ext cx="2864286" cy="21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 descr="egipt">
            <a:extLst>
              <a:ext uri="{FF2B5EF4-FFF2-40B4-BE49-F238E27FC236}">
                <a16:creationId xmlns:a16="http://schemas.microsoft.com/office/drawing/2014/main" id="{EA1C3595-2A1D-4874-94C1-1EC34109B3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18" y="989556"/>
            <a:ext cx="2989896" cy="43966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2780740E-4EED-4ACB-8FB0-C87290807B52}"/>
              </a:ext>
            </a:extLst>
          </p:cNvPr>
          <p:cNvCxnSpPr>
            <a:cxnSpLocks/>
          </p:cNvCxnSpPr>
          <p:nvPr/>
        </p:nvCxnSpPr>
        <p:spPr>
          <a:xfrm flipH="1">
            <a:off x="7742966" y="751562"/>
            <a:ext cx="298744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3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747CB-793D-44A5-A6B0-2B9DC8F6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724" y="3388290"/>
            <a:ext cx="3181499" cy="295614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AC89921-A6D4-4C7F-B64E-6413489C5DC1}"/>
              </a:ext>
            </a:extLst>
          </p:cNvPr>
          <p:cNvSpPr txBox="1"/>
          <p:nvPr/>
        </p:nvSpPr>
        <p:spPr>
          <a:xfrm>
            <a:off x="3356975" y="513567"/>
            <a:ext cx="62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Sudan- afrykańskie państwo nad Morzem Czerwonym</a:t>
            </a:r>
            <a:r>
              <a:rPr lang="pl-PL" dirty="0"/>
              <a:t>.</a:t>
            </a:r>
          </a:p>
        </p:txBody>
      </p:sp>
      <p:pic>
        <p:nvPicPr>
          <p:cNvPr id="3074" name="Picture 2" descr="Flaga Sudanu – Wikipedia, wolna encyklopedia">
            <a:extLst>
              <a:ext uri="{FF2B5EF4-FFF2-40B4-BE49-F238E27FC236}">
                <a16:creationId xmlns:a16="http://schemas.microsoft.com/office/drawing/2014/main" id="{26CBB974-9550-45B9-A2C8-7BE337665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48" y="1370941"/>
            <a:ext cx="2425062" cy="12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696BC65-E2BF-4933-AB35-43A987C59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73" y="3981409"/>
            <a:ext cx="2679706" cy="259743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9310ECF1-CC08-4C71-BEC9-DABF52765BFF}"/>
              </a:ext>
            </a:extLst>
          </p:cNvPr>
          <p:cNvSpPr/>
          <p:nvPr/>
        </p:nvSpPr>
        <p:spPr>
          <a:xfrm>
            <a:off x="1585735" y="882899"/>
            <a:ext cx="10126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Niepodległość od Egiptu i Wielkiej Brytanii uzyskana została 1 stycznia 1956 roku.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Gęstość zaludnienia wynosi 16 osób/km².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 ten jest 6 razy większy od Polski.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Główną religią jest islam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sunnicki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65%.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Najdłuższą rzeką jest Nil.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Pełna nazwa kraju – Republika Sudanu.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 ten zamieszkuje około 100 Polaków.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Najwyższym szczytem jest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Deriba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Caldera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3 042 m n.p.m.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Motto kraju – “Zwycięstwo jest nasze”.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Uważa się, że Sudan ma duże zasoby naturalne, ale nigdy nie zostały one zbadane. </a:t>
            </a:r>
          </a:p>
          <a:p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to największe państwo w Afryce mające około 2,5 miliona km kwadratowych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88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2BF11F9-3550-48BC-BCDF-B3C480368A0D}"/>
              </a:ext>
            </a:extLst>
          </p:cNvPr>
          <p:cNvSpPr txBox="1"/>
          <p:nvPr/>
        </p:nvSpPr>
        <p:spPr>
          <a:xfrm>
            <a:off x="1853852" y="400833"/>
            <a:ext cx="52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Chartum stolica Sudanu , miasto nad Nilem.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37AB40-3D90-4CF9-9FDE-E653D629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52" y="1259474"/>
            <a:ext cx="4445000" cy="3111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7746DF2-79A4-4EFE-8BFD-2EE403FF3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87" y="1259474"/>
            <a:ext cx="4876800" cy="3657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7958B52-C6BA-412B-A196-9B98E3D42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472" y="4593409"/>
            <a:ext cx="2680310" cy="20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8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DE077BB-9E67-4D32-97CE-4400CDB2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14" y="2388511"/>
            <a:ext cx="4846032" cy="43210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C7181E3-1C6A-417A-BDC8-B05902D54C1A}"/>
              </a:ext>
            </a:extLst>
          </p:cNvPr>
          <p:cNvSpPr txBox="1"/>
          <p:nvPr/>
        </p:nvSpPr>
        <p:spPr>
          <a:xfrm>
            <a:off x="9832931" y="1440493"/>
            <a:ext cx="175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Lud </a:t>
            </a:r>
            <a:r>
              <a:rPr lang="pl-PL" dirty="0" err="1"/>
              <a:t>Bedża</a:t>
            </a:r>
            <a:endParaRPr lang="pl-PL" dirty="0"/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6BC3600F-9BA1-4DD5-B07D-10860632DB76}"/>
              </a:ext>
            </a:extLst>
          </p:cNvPr>
          <p:cNvCxnSpPr>
            <a:cxnSpLocks/>
          </p:cNvCxnSpPr>
          <p:nvPr/>
        </p:nvCxnSpPr>
        <p:spPr>
          <a:xfrm flipH="1">
            <a:off x="9483361" y="1809825"/>
            <a:ext cx="762929" cy="179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29FF95DE-B4D3-4A11-BE6E-1111AAAB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53" y="0"/>
            <a:ext cx="4996201" cy="374715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1D14EA1-F68F-474A-898A-DF4A32EF0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175" y="3364422"/>
            <a:ext cx="5325575" cy="349357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A66BD1B-73B5-4608-9974-DD152BD0D5FE}"/>
              </a:ext>
            </a:extLst>
          </p:cNvPr>
          <p:cNvSpPr txBox="1"/>
          <p:nvPr/>
        </p:nvSpPr>
        <p:spPr>
          <a:xfrm>
            <a:off x="7528140" y="663879"/>
            <a:ext cx="271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Arabowie sudańscy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1ED1E548-4E0E-4385-9096-9C8E1B4F3EE7}"/>
              </a:ext>
            </a:extLst>
          </p:cNvPr>
          <p:cNvCxnSpPr>
            <a:cxnSpLocks/>
          </p:cNvCxnSpPr>
          <p:nvPr/>
        </p:nvCxnSpPr>
        <p:spPr>
          <a:xfrm flipH="1">
            <a:off x="5837129" y="861807"/>
            <a:ext cx="2453940" cy="94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EB5C1A9-54E4-4D2D-B43C-AF4947EE39D5}"/>
              </a:ext>
            </a:extLst>
          </p:cNvPr>
          <p:cNvSpPr txBox="1"/>
          <p:nvPr/>
        </p:nvSpPr>
        <p:spPr>
          <a:xfrm>
            <a:off x="7528140" y="144049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Nubijczycy</a:t>
            </a:r>
          </a:p>
        </p:txBody>
      </p: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CE6BFFEE-0A4B-4E54-A6DC-E6D998683B02}"/>
              </a:ext>
            </a:extLst>
          </p:cNvPr>
          <p:cNvCxnSpPr>
            <a:cxnSpLocks/>
          </p:cNvCxnSpPr>
          <p:nvPr/>
        </p:nvCxnSpPr>
        <p:spPr>
          <a:xfrm flipH="1">
            <a:off x="5636712" y="1809825"/>
            <a:ext cx="2394509" cy="238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0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1E77F65-9A38-440F-9811-AA150C4770C6}"/>
              </a:ext>
            </a:extLst>
          </p:cNvPr>
          <p:cNvSpPr txBox="1"/>
          <p:nvPr/>
        </p:nvSpPr>
        <p:spPr>
          <a:xfrm>
            <a:off x="2141950" y="350729"/>
            <a:ext cx="967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Uganda- państwo we wschodniej Afryce, nad Jeziorem Wiktorii</a:t>
            </a:r>
            <a:r>
              <a:rPr lang="pl-PL" dirty="0"/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790ABE-3517-4D95-A9EC-BFA000BB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019" y="673036"/>
            <a:ext cx="734619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Niepodległość od Wielkiej Brytanii uzyskana 9 października 1962. 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Kraj ten jest 1,3 razy mniejszy od Polski.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Główną religią jest katolicyzm – 41%. 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Główne rzeki to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Katonga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Mayanja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latin typeface="Arial" panose="020B0604020202020204" pitchFamily="34" charset="0"/>
              </a:rPr>
              <a:t>6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Kraj ten zamieszkuje około 100 Polaków. 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latin typeface="Arial" panose="020B0604020202020204" pitchFamily="34" charset="0"/>
              </a:rPr>
              <a:t>7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Najwyższym szczytem jest Góra Stanleya, 5 109 m n.p.m. 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latin typeface="Arial" panose="020B0604020202020204" pitchFamily="34" charset="0"/>
              </a:rPr>
              <a:t>8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Motto kraju – “Dla Boga i mojego kraju”.  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9. Obowiązkowa nauka trwa 7 lat, dzieci rozpoczynają naukę w </a:t>
            </a:r>
            <a:r>
              <a:rPr lang="pl-PL" altLang="pl-PL" sz="1550" b="1" dirty="0">
                <a:latin typeface="Arial" panose="020B0604020202020204" pitchFamily="34" charset="0"/>
              </a:rPr>
              <a:t>wie</a:t>
            </a:r>
            <a:r>
              <a:rPr kumimoji="0" lang="pl-PL" altLang="pl-PL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 6 lat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550" b="1" dirty="0">
                <a:latin typeface="Arial" panose="020B0604020202020204" pitchFamily="34" charset="0"/>
              </a:rPr>
              <a:t>10. Ruch kołowy odbywa się lewym pasem drogi –jak w Wielkiej Brytanii.</a:t>
            </a:r>
            <a:r>
              <a:rPr kumimoji="0" lang="pl-PL" altLang="pl-PL" sz="15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pl-PL" altLang="pl-PL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E23BEE-021E-4BFA-8240-AC5E78D1B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96" y="3571119"/>
            <a:ext cx="3062501" cy="28455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F2C3739-DE90-45DE-BC92-D7EC6D541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53" y="3376166"/>
            <a:ext cx="3062501" cy="3111502"/>
          </a:xfrm>
          <a:prstGeom prst="rect">
            <a:avLst/>
          </a:prstGeom>
        </p:spPr>
      </p:pic>
      <p:pic>
        <p:nvPicPr>
          <p:cNvPr id="16" name="Obraz 15" descr="Flaga Ugandy">
            <a:extLst>
              <a:ext uri="{FF2B5EF4-FFF2-40B4-BE49-F238E27FC236}">
                <a16:creationId xmlns:a16="http://schemas.microsoft.com/office/drawing/2014/main" id="{280531C2-03A1-499C-8190-8E4024C27B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09" y="953203"/>
            <a:ext cx="2286000" cy="1489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47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094BD3-7186-4AA0-A686-8BA9FF7C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507" y="825804"/>
            <a:ext cx="2867025" cy="47053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49E43A7-F848-47B9-B5DC-B37CDFB37D5F}"/>
              </a:ext>
            </a:extLst>
          </p:cNvPr>
          <p:cNvSpPr txBox="1"/>
          <p:nvPr/>
        </p:nvSpPr>
        <p:spPr>
          <a:xfrm>
            <a:off x="4659019" y="150312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Kampala – stolica Ugandy</a:t>
            </a:r>
          </a:p>
        </p:txBody>
      </p:sp>
      <p:pic>
        <p:nvPicPr>
          <p:cNvPr id="1026" name="Picture 2" descr="Znalezione obrazy dla zapytania: kampala stolica">
            <a:extLst>
              <a:ext uri="{FF2B5EF4-FFF2-40B4-BE49-F238E27FC236}">
                <a16:creationId xmlns:a16="http://schemas.microsoft.com/office/drawing/2014/main" id="{98B0E49E-599E-44C4-B03C-050C6D1D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5804"/>
            <a:ext cx="3403777" cy="19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Znalezione obrazy dla zapytania: kampala stolica">
            <a:extLst>
              <a:ext uri="{FF2B5EF4-FFF2-40B4-BE49-F238E27FC236}">
                <a16:creationId xmlns:a16="http://schemas.microsoft.com/office/drawing/2014/main" id="{855043AA-1B82-4B72-AACD-36241C3EB6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85987"/>
            <a:ext cx="3642072" cy="2657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33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750FA58-FE8D-45C9-812F-42D83FB1C08F}"/>
              </a:ext>
            </a:extLst>
          </p:cNvPr>
          <p:cNvSpPr txBox="1"/>
          <p:nvPr/>
        </p:nvSpPr>
        <p:spPr>
          <a:xfrm>
            <a:off x="2617941" y="400833"/>
            <a:ext cx="810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Góry Księżycowe – Góry Ruwenzori </a:t>
            </a:r>
          </a:p>
          <a:p>
            <a:r>
              <a:rPr lang="pl-PL" dirty="0"/>
              <a:t>Termin ukuty przez Ptolemeusz z Aleksandrii starożytnego matematyka, astronoma i geografa. Sporządził on mapę Wschodniej Afryki wraz z pasmem gór, których lodowce były zaczynem źródeł Nilu.</a:t>
            </a:r>
          </a:p>
        </p:txBody>
      </p:sp>
      <p:pic>
        <p:nvPicPr>
          <p:cNvPr id="4" name="Obraz 3" descr="Uganda - kolorowe Góry Księżycowe">
            <a:extLst>
              <a:ext uri="{FF2B5EF4-FFF2-40B4-BE49-F238E27FC236}">
                <a16:creationId xmlns:a16="http://schemas.microsoft.com/office/drawing/2014/main" id="{7281C789-49CE-404A-91C3-EFBEB74A15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10" y="1601162"/>
            <a:ext cx="5215420" cy="32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79F8EF8-61A2-49D0-9A54-C0976BBE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433" y="3193328"/>
            <a:ext cx="5108532" cy="33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lustracja">
            <a:extLst>
              <a:ext uri="{FF2B5EF4-FFF2-40B4-BE49-F238E27FC236}">
                <a16:creationId xmlns:a16="http://schemas.microsoft.com/office/drawing/2014/main" id="{DCC2BEF8-FEE3-4693-B6B4-0B3DFFC8F2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28" y="435653"/>
            <a:ext cx="18097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831DDD9-31F6-447B-9326-CDC5BE33F9DF}"/>
              </a:ext>
            </a:extLst>
          </p:cNvPr>
          <p:cNvSpPr/>
          <p:nvPr/>
        </p:nvSpPr>
        <p:spPr>
          <a:xfrm>
            <a:off x="1933182" y="435652"/>
            <a:ext cx="7085558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Kazimierz Nowak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(ur.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11 stycz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 stycznia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18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1897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Stryj (miast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Stryju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zm.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13 październi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 października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19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1937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Pozna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Poznaniu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polski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Podró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podróżnik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Dziennikar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korespondent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Fotograf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fotograf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pionier polskiego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Reporta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reportażu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który w latach 1931–1936 przebył samotnie kontynent afrykański z północy na południe, a następnie z powrotem, pokonując około 40 tys. km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Row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rowerem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pieszo, konno, na wielbłądzie, 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Czół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czółnem</a:t>
            </a:r>
            <a:r>
              <a:rPr lang="pl-PL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pociągiem.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5486B8-A345-4AF3-8461-52B9F3B7D6CA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64" y="3367087"/>
            <a:ext cx="3004446" cy="221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34D539-FA16-4CA3-90B3-A145953C9D46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97" y="2600587"/>
            <a:ext cx="2521679" cy="19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B5760A2-6D78-4085-BF6B-4A661D55DBC9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82" y="2718852"/>
            <a:ext cx="2705930" cy="159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C9639DB-6D3D-4D06-B762-9E88987C5DE4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20" y="4942828"/>
            <a:ext cx="2929637" cy="1592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62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1F46E3-C9FD-4783-8FA5-A690903BE654}"/>
              </a:ext>
            </a:extLst>
          </p:cNvPr>
          <p:cNvSpPr txBox="1"/>
          <p:nvPr/>
        </p:nvSpPr>
        <p:spPr>
          <a:xfrm>
            <a:off x="3682652" y="430050"/>
            <a:ext cx="580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Rwanda – państwo w środkowowschodniej Afryce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DCE408-9171-4ADA-B761-996E323EA70B}"/>
              </a:ext>
            </a:extLst>
          </p:cNvPr>
          <p:cNvSpPr/>
          <p:nvPr/>
        </p:nvSpPr>
        <p:spPr>
          <a:xfrm>
            <a:off x="1832975" y="1003766"/>
            <a:ext cx="6096000" cy="30726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1.Niepodległość od Belgii uzyskana została 1 lipca 1962 roku.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Gęstość zaludnienia wynosi 395 osób/km2.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ten jest 12 razy mniejszy od Polski.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Główną religią jest katolicyzm, 56%.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Najdłuższą rzeką jest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Kagera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Popularnym jedzeniem jest maniok, bataty, sorga, kukurydza, banany.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ten zamieszkuje około 100 Polaków.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Najwyższym szczytem jest Karisimbi, 4 507 m n.p.m.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 ten jest określany mianem “tysiąca wzgórz”.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CC0C3D-9287-427D-960B-B9987442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712" y="1292594"/>
            <a:ext cx="1731899" cy="11499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D24478-F5B8-4605-9C32-891FC0EA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59" y="3429000"/>
            <a:ext cx="3145052" cy="29222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F31DAC0-A30C-40AF-BFC1-BCD12B5BD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468" y="4065276"/>
            <a:ext cx="2604371" cy="26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4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4AE7098-CE5F-459D-953D-CEBA81E7F76B}"/>
              </a:ext>
            </a:extLst>
          </p:cNvPr>
          <p:cNvSpPr txBox="1"/>
          <p:nvPr/>
        </p:nvSpPr>
        <p:spPr>
          <a:xfrm>
            <a:off x="2304789" y="463463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Kigali – stolica Rwandy</a:t>
            </a:r>
          </a:p>
        </p:txBody>
      </p:sp>
      <p:pic>
        <p:nvPicPr>
          <p:cNvPr id="4" name="Obraz 3" descr="Znalezione obrazy dla zapytania: kigali stolica rwandy">
            <a:extLst>
              <a:ext uri="{FF2B5EF4-FFF2-40B4-BE49-F238E27FC236}">
                <a16:creationId xmlns:a16="http://schemas.microsoft.com/office/drawing/2014/main" id="{24AA9185-0809-45E5-BFA9-F627AA6BC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2" y="956544"/>
            <a:ext cx="51435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91EDF4-D523-41E5-B71B-C317B16C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7076"/>
            <a:ext cx="5841304" cy="336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2C85EBB-5DAD-4AAE-9AE4-3121A1DE2654}"/>
              </a:ext>
            </a:extLst>
          </p:cNvPr>
          <p:cNvSpPr txBox="1"/>
          <p:nvPr/>
        </p:nvSpPr>
        <p:spPr>
          <a:xfrm>
            <a:off x="2029216" y="288100"/>
            <a:ext cx="9231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Ludy Rwandy:</a:t>
            </a:r>
          </a:p>
          <a:p>
            <a:r>
              <a:rPr lang="pl-PL" dirty="0"/>
              <a:t>Hutu, </a:t>
            </a:r>
            <a:r>
              <a:rPr lang="pl-PL" dirty="0" err="1"/>
              <a:t>Tutsi</a:t>
            </a:r>
            <a:r>
              <a:rPr lang="pl-PL" dirty="0"/>
              <a:t>, Pigmeje Twa, </a:t>
            </a:r>
            <a:r>
              <a:rPr lang="pl-PL" dirty="0" err="1"/>
              <a:t>Hima</a:t>
            </a:r>
            <a:r>
              <a:rPr lang="pl-PL" dirty="0"/>
              <a:t>, Flamandowie, Arabowie, Francuzi, i </a:t>
            </a:r>
            <a:r>
              <a:rPr lang="pl-PL" dirty="0" err="1"/>
              <a:t>Gudżaratowie</a:t>
            </a:r>
            <a:r>
              <a:rPr lang="pl-PL" dirty="0"/>
              <a:t> – lud wywodzący się z Indii.</a:t>
            </a:r>
          </a:p>
          <a:p>
            <a:endParaRPr lang="pl-PL" dirty="0"/>
          </a:p>
        </p:txBody>
      </p:sp>
      <p:pic>
        <p:nvPicPr>
          <p:cNvPr id="2050" name="Picture 2" descr="Znalezione obrazy dla zapytania: Twa w Rwandzie">
            <a:extLst>
              <a:ext uri="{FF2B5EF4-FFF2-40B4-BE49-F238E27FC236}">
                <a16:creationId xmlns:a16="http://schemas.microsoft.com/office/drawing/2014/main" id="{D7BC27B5-C113-4ECF-8A05-798BF3B0F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10" y="1880950"/>
            <a:ext cx="3418562" cy="25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C95331F-FC7E-454E-B929-B6C8AC740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47" y="1196235"/>
            <a:ext cx="2794000" cy="3721100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1B3AD457-9A82-4AB6-9A69-232822525F6D}"/>
              </a:ext>
            </a:extLst>
          </p:cNvPr>
          <p:cNvCxnSpPr>
            <a:cxnSpLocks/>
          </p:cNvCxnSpPr>
          <p:nvPr/>
        </p:nvCxnSpPr>
        <p:spPr>
          <a:xfrm>
            <a:off x="5035463" y="888264"/>
            <a:ext cx="2705622" cy="134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EA9C7F9-A2C8-40EA-A643-6EB834CB2432}"/>
              </a:ext>
            </a:extLst>
          </p:cNvPr>
          <p:cNvCxnSpPr>
            <a:cxnSpLocks/>
          </p:cNvCxnSpPr>
          <p:nvPr/>
        </p:nvCxnSpPr>
        <p:spPr>
          <a:xfrm flipH="1">
            <a:off x="3244241" y="888264"/>
            <a:ext cx="735384" cy="109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054921EE-0257-44D5-9D9A-54BDD093B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22" y="2235986"/>
            <a:ext cx="4020764" cy="402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60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AA83529-6F5A-49E7-BADE-971C8366FD39}"/>
              </a:ext>
            </a:extLst>
          </p:cNvPr>
          <p:cNvSpPr txBox="1"/>
          <p:nvPr/>
        </p:nvSpPr>
        <p:spPr>
          <a:xfrm>
            <a:off x="1540700" y="375781"/>
            <a:ext cx="1052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Demokratyczna Republika Konga – państwo w Środkowej Afryce</a:t>
            </a:r>
            <a:r>
              <a:rPr lang="pl-PL" dirty="0"/>
              <a:t>. Dawniej Belgijskie Kongo.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10F03D-F0F4-4ADE-8294-C9B1DA508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70" y="1217542"/>
            <a:ext cx="1828916" cy="13753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A386ECB-3127-4E44-9624-609BDB28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514" y="3654467"/>
            <a:ext cx="2804787" cy="26061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D3F83B4-1825-41F6-931E-B5E425208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841" y="3858724"/>
            <a:ext cx="2804787" cy="280478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9280EBF-7D59-45DE-AF99-D25105B21E09}"/>
              </a:ext>
            </a:extLst>
          </p:cNvPr>
          <p:cNvSpPr/>
          <p:nvPr/>
        </p:nvSpPr>
        <p:spPr>
          <a:xfrm>
            <a:off x="2192054" y="896994"/>
            <a:ext cx="7152362" cy="421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Niepodległość od Belgii uzyskana została 30 czerwca 1960. 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 ten jest 7,5 razy większy od Polski.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Główną religią jest Chrześcijanie, 92,4%.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Najwyższym szczytem jest Góra Stanleya 5109 m n.p.m.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Najdłuższą rzeką jest Kongo.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Narodowe zwierzę to okapi.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Średnia temperatura wynosi w styczniu 26°C, w lipcu 22°C.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Motto kraju – “Demokracja, sprawiedliwość, praca”.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.W kraju tym obowiązkowa nauka trwa 10 lat. </a:t>
            </a: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Początek edukacji rozpoczyna się w wieku 6 lat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3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468D1A-C66C-4D73-ACE2-E26B8CB9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21" y="945901"/>
            <a:ext cx="2818356" cy="21137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C9BF559-9098-492B-AA67-F4FF03786ED8}"/>
              </a:ext>
            </a:extLst>
          </p:cNvPr>
          <p:cNvSpPr txBox="1"/>
          <p:nvPr/>
        </p:nvSpPr>
        <p:spPr>
          <a:xfrm>
            <a:off x="2630466" y="338203"/>
            <a:ext cx="687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Zwierzęta występujące w Demokratycznej Republice Konga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679CF0B-9FE9-4764-BC23-E1401D14C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24" y="1036401"/>
            <a:ext cx="2133600" cy="17556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C314FB0-2657-4026-9867-00EF31DE90AD}"/>
              </a:ext>
            </a:extLst>
          </p:cNvPr>
          <p:cNvSpPr txBox="1"/>
          <p:nvPr/>
        </p:nvSpPr>
        <p:spPr>
          <a:xfrm>
            <a:off x="2630466" y="333192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okapi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CB2C23-EA6C-48D2-9220-82462A89E832}"/>
              </a:ext>
            </a:extLst>
          </p:cNvPr>
          <p:cNvSpPr txBox="1"/>
          <p:nvPr/>
        </p:nvSpPr>
        <p:spPr>
          <a:xfrm>
            <a:off x="5764453" y="1914225"/>
            <a:ext cx="1396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szympans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5F3CFAC-AB8C-424B-8C24-C947898BC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75" y="3212145"/>
            <a:ext cx="2409825" cy="1905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86DBA99-9EE0-47EA-884C-2704DB40C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999" y="2277108"/>
            <a:ext cx="2619375" cy="17430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8BDEF58-D540-44AD-9A06-51CACFB8D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760" y="3137761"/>
            <a:ext cx="2724150" cy="16764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3D41FF-E19C-4E6A-AFF2-0DAA2146E85F}"/>
              </a:ext>
            </a:extLst>
          </p:cNvPr>
          <p:cNvSpPr txBox="1"/>
          <p:nvPr/>
        </p:nvSpPr>
        <p:spPr>
          <a:xfrm>
            <a:off x="10628686" y="140573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goryl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AF9DE5E-8B69-411E-AEA8-483AE4387751}"/>
              </a:ext>
            </a:extLst>
          </p:cNvPr>
          <p:cNvSpPr txBox="1"/>
          <p:nvPr/>
        </p:nvSpPr>
        <p:spPr>
          <a:xfrm>
            <a:off x="9507670" y="4659682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hipopotam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E4E1A11-413C-4666-81D6-A56175245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775" y="4379112"/>
            <a:ext cx="1704975" cy="22860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227821B-7C9F-4BA5-A5BA-6B29CDED4CFC}"/>
              </a:ext>
            </a:extLst>
          </p:cNvPr>
          <p:cNvSpPr txBox="1"/>
          <p:nvPr/>
        </p:nvSpPr>
        <p:spPr>
          <a:xfrm>
            <a:off x="3686176" y="5861067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dzioborożec</a:t>
            </a:r>
          </a:p>
        </p:txBody>
      </p: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878E35A4-D97B-4BD6-B354-B201CEFECC5D}"/>
              </a:ext>
            </a:extLst>
          </p:cNvPr>
          <p:cNvCxnSpPr>
            <a:cxnSpLocks/>
          </p:cNvCxnSpPr>
          <p:nvPr/>
        </p:nvCxnSpPr>
        <p:spPr>
          <a:xfrm flipH="1" flipV="1">
            <a:off x="2480153" y="5436296"/>
            <a:ext cx="1206022" cy="475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388B06A8-9E17-4601-9C68-FC42808EF1F8}"/>
              </a:ext>
            </a:extLst>
          </p:cNvPr>
          <p:cNvCxnSpPr/>
          <p:nvPr/>
        </p:nvCxnSpPr>
        <p:spPr>
          <a:xfrm>
            <a:off x="3319397" y="305966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825D542E-A1F7-4612-9C5A-54F6C0F612B8}"/>
              </a:ext>
            </a:extLst>
          </p:cNvPr>
          <p:cNvCxnSpPr>
            <a:cxnSpLocks/>
          </p:cNvCxnSpPr>
          <p:nvPr/>
        </p:nvCxnSpPr>
        <p:spPr>
          <a:xfrm>
            <a:off x="7080624" y="1914225"/>
            <a:ext cx="1023716" cy="753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6BA9A59E-19D9-4403-B8C7-03400784EDBE}"/>
              </a:ext>
            </a:extLst>
          </p:cNvPr>
          <p:cNvCxnSpPr>
            <a:cxnSpLocks/>
          </p:cNvCxnSpPr>
          <p:nvPr/>
        </p:nvCxnSpPr>
        <p:spPr>
          <a:xfrm>
            <a:off x="10820185" y="1691353"/>
            <a:ext cx="507154" cy="1202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718CE6A2-D103-4F9E-981B-4F9740A51F90}"/>
              </a:ext>
            </a:extLst>
          </p:cNvPr>
          <p:cNvCxnSpPr>
            <a:cxnSpLocks/>
          </p:cNvCxnSpPr>
          <p:nvPr/>
        </p:nvCxnSpPr>
        <p:spPr>
          <a:xfrm flipH="1" flipV="1">
            <a:off x="8075263" y="4759890"/>
            <a:ext cx="1809750" cy="26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Znalezione obrazy dla zapytania: bananojad">
            <a:extLst>
              <a:ext uri="{FF2B5EF4-FFF2-40B4-BE49-F238E27FC236}">
                <a16:creationId xmlns:a16="http://schemas.microsoft.com/office/drawing/2014/main" id="{B85EF0F3-5D94-478F-B68D-BDA18590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82" y="4932379"/>
            <a:ext cx="19526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E60C333-3C45-4C36-AE47-585FEAC481C5}"/>
              </a:ext>
            </a:extLst>
          </p:cNvPr>
          <p:cNvSpPr txBox="1"/>
          <p:nvPr/>
        </p:nvSpPr>
        <p:spPr>
          <a:xfrm>
            <a:off x="8075263" y="5436296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Szyszak lub bananojad</a:t>
            </a:r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0448F31B-1D26-4768-98CC-DD45E62BB9C4}"/>
              </a:ext>
            </a:extLst>
          </p:cNvPr>
          <p:cNvCxnSpPr>
            <a:cxnSpLocks/>
          </p:cNvCxnSpPr>
          <p:nvPr/>
        </p:nvCxnSpPr>
        <p:spPr>
          <a:xfrm flipH="1">
            <a:off x="6989523" y="5589756"/>
            <a:ext cx="1390389" cy="846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61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708DCD1-F031-4294-9A57-2F3AE8FCDC2D}"/>
              </a:ext>
            </a:extLst>
          </p:cNvPr>
          <p:cNvSpPr txBox="1"/>
          <p:nvPr/>
        </p:nvSpPr>
        <p:spPr>
          <a:xfrm>
            <a:off x="2267211" y="613775"/>
            <a:ext cx="845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Lubumbashi- dawniej </a:t>
            </a:r>
            <a:r>
              <a:rPr lang="pl-PL" dirty="0" err="1"/>
              <a:t>Elisabethville</a:t>
            </a:r>
            <a:r>
              <a:rPr lang="pl-PL" dirty="0"/>
              <a:t> .Ośrodek przemysłu włókienniczego.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7EC066-890E-428F-A845-F5B1E30C557F}"/>
              </a:ext>
            </a:extLst>
          </p:cNvPr>
          <p:cNvSpPr txBox="1"/>
          <p:nvPr/>
        </p:nvSpPr>
        <p:spPr>
          <a:xfrm>
            <a:off x="7678456" y="1628384"/>
            <a:ext cx="398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Hotel </a:t>
            </a:r>
            <a:r>
              <a:rPr lang="pl-PL" dirty="0" err="1"/>
              <a:t>Belle</a:t>
            </a:r>
            <a:r>
              <a:rPr lang="pl-PL" dirty="0"/>
              <a:t>-Vue w Belgijskim Kongo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5722A8E-832D-433A-80A5-01BD44FA6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19" y="4101164"/>
            <a:ext cx="3769008" cy="236226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A492FBE-B9DB-4391-B55A-05853BBF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827" y="1329820"/>
            <a:ext cx="3310453" cy="307210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40A9F35-DAAF-4D17-B202-DA50BEA38A12}"/>
              </a:ext>
            </a:extLst>
          </p:cNvPr>
          <p:cNvSpPr txBox="1"/>
          <p:nvPr/>
        </p:nvSpPr>
        <p:spPr>
          <a:xfrm>
            <a:off x="3532340" y="5073041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Hotel </a:t>
            </a:r>
            <a:r>
              <a:rPr lang="pl-PL" dirty="0" err="1"/>
              <a:t>Belle</a:t>
            </a:r>
            <a:r>
              <a:rPr lang="pl-PL"/>
              <a:t>-Vue obecnie</a:t>
            </a:r>
          </a:p>
        </p:txBody>
      </p:sp>
    </p:spTree>
    <p:extLst>
      <p:ext uri="{BB962C8B-B14F-4D97-AF65-F5344CB8AC3E}">
        <p14:creationId xmlns:p14="http://schemas.microsoft.com/office/powerpoint/2010/main" val="247056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DF21685-0D39-40F9-A6DC-AEF8CF105D35}"/>
              </a:ext>
            </a:extLst>
          </p:cNvPr>
          <p:cNvSpPr txBox="1"/>
          <p:nvPr/>
        </p:nvSpPr>
        <p:spPr>
          <a:xfrm>
            <a:off x="1590806" y="388307"/>
            <a:ext cx="926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Luebo</a:t>
            </a:r>
            <a:r>
              <a:rPr lang="pl-PL" dirty="0"/>
              <a:t> miasto w Demokratycznej Republice Konga stolica jednej z prowincji kraju. </a:t>
            </a:r>
          </a:p>
        </p:txBody>
      </p:sp>
      <p:pic>
        <p:nvPicPr>
          <p:cNvPr id="1026" name="Picture 2" descr="Znalezione obrazy dla zapytania: miasto Luebo">
            <a:extLst>
              <a:ext uri="{FF2B5EF4-FFF2-40B4-BE49-F238E27FC236}">
                <a16:creationId xmlns:a16="http://schemas.microsoft.com/office/drawing/2014/main" id="{E857A375-0542-4C01-AB99-4A388721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14" y="1313666"/>
            <a:ext cx="4060586" cy="26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99A369F-578F-4877-A4FD-89CEEA01D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090" y="3782270"/>
            <a:ext cx="4244236" cy="263142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7F7C981-B2F0-407E-BD78-1821C4A155BE}"/>
              </a:ext>
            </a:extLst>
          </p:cNvPr>
          <p:cNvSpPr txBox="1"/>
          <p:nvPr/>
        </p:nvSpPr>
        <p:spPr>
          <a:xfrm>
            <a:off x="6713951" y="1377863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Pocztówka z czasów kolonialnych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4EABB6-22E8-46B5-AD5E-2E5078E9DD6A}"/>
              </a:ext>
            </a:extLst>
          </p:cNvPr>
          <p:cNvSpPr txBox="1"/>
          <p:nvPr/>
        </p:nvSpPr>
        <p:spPr>
          <a:xfrm>
            <a:off x="3682652" y="4926140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Szkoła podstawowa w </a:t>
            </a:r>
            <a:r>
              <a:rPr lang="pl-PL" dirty="0" err="1"/>
              <a:t>Luebo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058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EF4AE5-1395-42A9-B9DF-CA17AEAB478C}"/>
              </a:ext>
            </a:extLst>
          </p:cNvPr>
          <p:cNvSpPr txBox="1"/>
          <p:nvPr/>
        </p:nvSpPr>
        <p:spPr>
          <a:xfrm>
            <a:off x="1566052" y="289757"/>
            <a:ext cx="9818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Leopoldville</a:t>
            </a:r>
            <a:r>
              <a:rPr lang="pl-PL" dirty="0"/>
              <a:t> obecnie Kinszasa – stolica Demokratycznej Republiko Konga .</a:t>
            </a:r>
          </a:p>
          <a:p>
            <a:r>
              <a:rPr lang="pl-PL" dirty="0"/>
              <a:t>W czasach kolonialnych miasto było  stolicą Konga Belgijskiego.</a:t>
            </a:r>
          </a:p>
          <a:p>
            <a:r>
              <a:rPr lang="pl-PL" dirty="0"/>
              <a:t>Zamieszkuje je 11,8ml ludzi. Znajduje się na  brzegu rzeki Kongo naprzeciwko Brazzaville</a:t>
            </a:r>
          </a:p>
          <a:p>
            <a:r>
              <a:rPr lang="pl-PL" dirty="0"/>
              <a:t>stolicy Kongo.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16AA60-935D-4BAC-B20E-ABE99F4C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20" y="1939359"/>
            <a:ext cx="3492500" cy="25273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A78E1C4-6C11-434F-87E5-01E0643B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09" y="2165350"/>
            <a:ext cx="3044633" cy="171606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C4721B-64C6-4E1E-9013-E9445DFF5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25" y="4959365"/>
            <a:ext cx="2435707" cy="171606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00042F6-3CA7-4391-A5BD-6D1FA6095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229" y="4616859"/>
            <a:ext cx="2793651" cy="203174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D7D811-6585-4B39-ABCC-463E7F952BCC}"/>
              </a:ext>
            </a:extLst>
          </p:cNvPr>
          <p:cNvSpPr txBox="1"/>
          <p:nvPr/>
        </p:nvSpPr>
        <p:spPr>
          <a:xfrm>
            <a:off x="2104373" y="5632732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z 1912r.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58D25E-3FB9-4196-A82A-E58C8708D7D8}"/>
              </a:ext>
            </a:extLst>
          </p:cNvPr>
          <p:cNvSpPr txBox="1"/>
          <p:nvPr/>
        </p:nvSpPr>
        <p:spPr>
          <a:xfrm>
            <a:off x="8931058" y="424632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Zdjęcie z 1884r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60628F0-440E-433B-B0EE-FA7240160DC5}"/>
              </a:ext>
            </a:extLst>
          </p:cNvPr>
          <p:cNvCxnSpPr/>
          <p:nvPr/>
        </p:nvCxnSpPr>
        <p:spPr>
          <a:xfrm>
            <a:off x="9834278" y="4709786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273A7368-9CBF-4EF6-BAA2-F07B485CEA90}"/>
              </a:ext>
            </a:extLst>
          </p:cNvPr>
          <p:cNvCxnSpPr>
            <a:cxnSpLocks/>
          </p:cNvCxnSpPr>
          <p:nvPr/>
        </p:nvCxnSpPr>
        <p:spPr>
          <a:xfrm>
            <a:off x="3973796" y="5632732"/>
            <a:ext cx="1285545" cy="60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082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C6DFA3-46AE-416A-8252-EB53CD078D3E}"/>
              </a:ext>
            </a:extLst>
          </p:cNvPr>
          <p:cNvSpPr txBox="1"/>
          <p:nvPr/>
        </p:nvSpPr>
        <p:spPr>
          <a:xfrm>
            <a:off x="2066794" y="338202"/>
            <a:ext cx="77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Zambia dawniej Rodezja Północna- państwo w południowej Afryce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FDF6E1-E2AD-44BA-8BF7-4E2F377E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914" y="1441171"/>
            <a:ext cx="2309526" cy="15335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8358A4-CDEB-4837-880B-BC260CF49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000" y="3708334"/>
            <a:ext cx="2803355" cy="26047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DD6D31-4602-473D-94E9-370421B40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77" y="4400853"/>
            <a:ext cx="2286000" cy="2286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7261C510-803F-485D-9067-BBDD6C1F4FB0}"/>
              </a:ext>
            </a:extLst>
          </p:cNvPr>
          <p:cNvSpPr/>
          <p:nvPr/>
        </p:nvSpPr>
        <p:spPr>
          <a:xfrm>
            <a:off x="2317747" y="70753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.Zambia uzyskała niepodległość od Wielkiej Brytanii 24 października 1964 roku.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Gęstość zaludnienia wynosi 19 osób/km2.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Najwyższy szczyt to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Mafinga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(2 329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m.n.p.m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Najdłuższa rzeka to Zambezi (ok. 2 574 km).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Ustrój polityczny – republika.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Motto kraju – “Jedna Zambia, Jeden Naród”.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Zambia jest około 2 razy większa od Polski.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 ten zamieszkuje około 100 Polaków.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Główną religią jest protestantyzm – 43%.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Pełna nazwa kraju – Republika Zambii.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.W kraju tym obowiązkowa nauka trwa 7 lat.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Początek edukacji rozpoczyna się w wieku 7 lat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02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36B7211-BB7B-46F0-A0A6-EA11D140FDC8}"/>
              </a:ext>
            </a:extLst>
          </p:cNvPr>
          <p:cNvSpPr txBox="1"/>
          <p:nvPr/>
        </p:nvSpPr>
        <p:spPr>
          <a:xfrm>
            <a:off x="1402915" y="313151"/>
            <a:ext cx="1026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Livingstone</a:t>
            </a:r>
            <a:r>
              <a:rPr lang="pl-PL" dirty="0"/>
              <a:t> – miasto w Zambii w pobliżu Wodospadów Wiktorii. Nazwę otrzymało na cześć </a:t>
            </a:r>
          </a:p>
          <a:p>
            <a:r>
              <a:rPr lang="pl-PL" dirty="0"/>
              <a:t>szkockiego podróżnika Davida </a:t>
            </a:r>
            <a:r>
              <a:rPr lang="pl-PL" dirty="0" err="1"/>
              <a:t>Livingstone’a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16FE7F-E030-4EF0-87B6-D5C382F76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16" y="1190848"/>
            <a:ext cx="2748835" cy="219906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0038A9E-7F60-4094-8945-A8DD3D25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838" y="1229932"/>
            <a:ext cx="3175000" cy="2120900"/>
          </a:xfrm>
          <a:prstGeom prst="rect">
            <a:avLst/>
          </a:prstGeom>
        </p:spPr>
      </p:pic>
      <p:pic>
        <p:nvPicPr>
          <p:cNvPr id="1026" name="Picture 2" descr="Znalezione obrazy dla zapytania: livingstone miasto">
            <a:extLst>
              <a:ext uri="{FF2B5EF4-FFF2-40B4-BE49-F238E27FC236}">
                <a16:creationId xmlns:a16="http://schemas.microsoft.com/office/drawing/2014/main" id="{B6E1A443-AF3D-4F0A-9404-AC9C35DD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26" y="1232703"/>
            <a:ext cx="2925941" cy="20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A665B1-16A1-42E1-B370-05A18CDB8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969" y="3468085"/>
            <a:ext cx="4986801" cy="33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rasa podróży 1931-1936">
            <a:extLst>
              <a:ext uri="{FF2B5EF4-FFF2-40B4-BE49-F238E27FC236}">
                <a16:creationId xmlns:a16="http://schemas.microsoft.com/office/drawing/2014/main" id="{F0609610-9799-49EE-88E6-FB9259380D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55" y="552580"/>
            <a:ext cx="4752975" cy="52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B022BF8-7372-4B09-841A-5FEB2486FD5A}"/>
              </a:ext>
            </a:extLst>
          </p:cNvPr>
          <p:cNvSpPr/>
          <p:nvPr/>
        </p:nvSpPr>
        <p:spPr>
          <a:xfrm>
            <a:off x="1631124" y="474118"/>
            <a:ext cx="48433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Nazwy miast, państw i posiadłości są tu podane w postaci, jakiej używano w czasie jego podróży: </a:t>
            </a:r>
          </a:p>
          <a:p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Droga na południe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Start: listopad 1931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3" tooltip="Trypol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Trypolis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4" tooltip="Bengaz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Bengazi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5" tooltip="Tobr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Tobruk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6" tooltip="Libia Wło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Libia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7" tooltip="Ka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Kair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8" tooltip="Królestwo Egip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Egipt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9" tooltip="Chart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Chartum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10" tooltip="Malak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Malakal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1" tooltip="Sudan Anglo-Egip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Sudan </a:t>
            </a:r>
            <a:r>
              <a:rPr lang="pl-PL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11" tooltip="Sudan Anglo-Egip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Anglo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1" tooltip="Sudan Anglo-Egip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-Egipski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2" tooltip="Kongo Belgijs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Kongo Belgijskie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pl-PL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13" tooltip="Lubumbash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Elisabethville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4" tooltip="Rodezja Północ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Rodezja Północna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5" tooltip="Rodezja Południo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Rodezja Południowa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6" tooltip="Preto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Pretoria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7" tooltip="Przylądek Igiel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Przylądek Igielny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meta: maj 1934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8" tooltip="Związek Południowej Afry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Związek Południowej Afryki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Droga na północ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Start: maj 1934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7" tooltip="Przylądek Igiel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Przylądek Igielny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9" tooltip="Kapszt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Kapsztad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8" tooltip="Związek Południowej Afry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Związek Południowej Afryki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0" tooltip="Windh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Windhuk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1" tooltip="Afryka Południowo-Zachod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Afryka Południowo-Zachodnia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2" tooltip="Ango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Angola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pl-PL" u="sng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3" tooltip="Kinsza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Leopoldville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4" tooltip="Brazzavil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Brazzaville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12" tooltip="Kongo Belgijsk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Kongo Belgijskie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5" tooltip="Ndżame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 Lamy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6" tooltip="Francuska Afryka Równiko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Francuska Afryka Równikowa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7" tooltip="Francuska Afryka Zachod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Francuska Afryka Zachodnia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→ 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8" tooltip="Alg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Algier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meta: listopad 1936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pl-PL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9" tooltip="Algieria Francu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Algieria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7427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D240C75-5478-4E0A-AB51-FEA7CA82B909}"/>
              </a:ext>
            </a:extLst>
          </p:cNvPr>
          <p:cNvSpPr txBox="1"/>
          <p:nvPr/>
        </p:nvSpPr>
        <p:spPr>
          <a:xfrm>
            <a:off x="2515532" y="1367406"/>
            <a:ext cx="716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ZAPRASZAMY NA DRUGĄ CZĘŚĆ PODRÓŻY Kazimierza Nowaka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F46B0B8-E290-4624-9658-94ADFCD4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55" y="2690896"/>
            <a:ext cx="2223203" cy="1476207"/>
          </a:xfrm>
          <a:prstGeom prst="rect">
            <a:avLst/>
          </a:prstGeom>
        </p:spPr>
      </p:pic>
      <p:pic>
        <p:nvPicPr>
          <p:cNvPr id="4" name="Obraz 3" descr="Flaga Południowej Afryki">
            <a:extLst>
              <a:ext uri="{FF2B5EF4-FFF2-40B4-BE49-F238E27FC236}">
                <a16:creationId xmlns:a16="http://schemas.microsoft.com/office/drawing/2014/main" id="{AF7AE972-FFBC-4BB3-BD5B-5DEA3B0E22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7" y="2037661"/>
            <a:ext cx="2364010" cy="130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C26F1AB-4D06-48E1-A6E1-835D1E42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661" y="3645053"/>
            <a:ext cx="1788494" cy="11875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7FB798-AA79-4901-87C3-8495570BB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629" y="4298288"/>
            <a:ext cx="1987575" cy="131975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0008490-9285-480A-94F4-C41D03EA2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155" y="1752198"/>
            <a:ext cx="2169417" cy="144049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0987C4-3D38-4237-9450-95E513828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4908" y="5284975"/>
            <a:ext cx="1843740" cy="12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8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fryka Kazika. Wierzbicki Łukasz">
            <a:extLst>
              <a:ext uri="{FF2B5EF4-FFF2-40B4-BE49-F238E27FC236}">
                <a16:creationId xmlns:a16="http://schemas.microsoft.com/office/drawing/2014/main" id="{6A931C5B-2406-4084-B3AB-1153B19B9C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13" y="1284892"/>
            <a:ext cx="3324225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Rowerem i pieszo">
            <a:extLst>
              <a:ext uri="{FF2B5EF4-FFF2-40B4-BE49-F238E27FC236}">
                <a16:creationId xmlns:a16="http://schemas.microsoft.com/office/drawing/2014/main" id="{CEE72A46-04FC-4D0C-9581-60408DE834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79" y="283663"/>
            <a:ext cx="3619500" cy="503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05A9DC3-8BC5-4072-BB82-4C5AD00A62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34" y="906832"/>
            <a:ext cx="3662680" cy="518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319D5B-B226-4FD3-BEC5-A0EF3F3AB15B}"/>
              </a:ext>
            </a:extLst>
          </p:cNvPr>
          <p:cNvSpPr txBox="1"/>
          <p:nvPr/>
        </p:nvSpPr>
        <p:spPr>
          <a:xfrm>
            <a:off x="1511296" y="283663"/>
            <a:ext cx="308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Książki , w których  została opisana podróż Kazimierza Nowaka</a:t>
            </a:r>
          </a:p>
        </p:txBody>
      </p:sp>
    </p:spTree>
    <p:extLst>
      <p:ext uri="{BB962C8B-B14F-4D97-AF65-F5344CB8AC3E}">
        <p14:creationId xmlns:p14="http://schemas.microsoft.com/office/powerpoint/2010/main" val="7370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7E6EE06-F0CC-4ECE-A106-1554D086DA48}"/>
              </a:ext>
            </a:extLst>
          </p:cNvPr>
          <p:cNvSpPr txBox="1"/>
          <p:nvPr/>
        </p:nvSpPr>
        <p:spPr>
          <a:xfrm>
            <a:off x="1528175" y="237995"/>
            <a:ext cx="691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LIBIA – Północna Afryka państwo nad Morzem Śródziemnym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CE67F53-B036-4E93-93DC-C0FD4BDB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175" y="841129"/>
            <a:ext cx="691436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Niepodległość od Włoch uzyskana została 24 grudnia 1951r.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Gęstość zaludnienia wynosi 3,6 osób/km2.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Główną religią jest islam, 96%.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kraju tym nie ma rzek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Kraj ten jest 5,6 razy większy od Polski.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dirty="0">
                <a:latin typeface="Arial" panose="020B0604020202020204" pitchFamily="34" charset="0"/>
              </a:rPr>
              <a:t>Ponad 90% powierzchni kraju zajmują pustynie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Średnia temperatura wacha się od +11stopni Celsjusza w styczniu do +31 stopni Celsjusza w lipcu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dirty="0">
                <a:latin typeface="Arial" panose="020B0604020202020204" pitchFamily="34" charset="0"/>
              </a:rPr>
              <a:t>Wszyscy obywatele korzystają z darmowej opieki zdrowotnej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l-PL" altLang="pl-PL" dirty="0">
                <a:latin typeface="Arial" panose="020B0604020202020204" pitchFamily="34" charset="0"/>
              </a:rPr>
              <a:t>Obowiązkowa nauka trwa 9 lat , rozpoczynają ja dzieci 6 letnie.</a:t>
            </a:r>
            <a:endParaRPr kumimoji="0" lang="pl-PL" altLang="pl-P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348901-FD80-424C-92FC-405E10FA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464" y="3013923"/>
            <a:ext cx="2694128" cy="2620317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6EFFD20-FC2A-426B-BDD4-1CD9977F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7251" y="268377"/>
            <a:ext cx="3078555" cy="153927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3BD65C-2307-448A-A40D-D71BD1728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956" y="4064579"/>
            <a:ext cx="2708586" cy="26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7CE6E4F-5CF6-43EE-8B2B-EDA073C6F867}"/>
              </a:ext>
            </a:extLst>
          </p:cNvPr>
          <p:cNvSpPr txBox="1"/>
          <p:nvPr/>
        </p:nvSpPr>
        <p:spPr>
          <a:xfrm>
            <a:off x="2091847" y="35072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Ludy zamieszkujące Libię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BF2589-CBC1-4797-ABCF-E50B4EC84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69" y="350729"/>
            <a:ext cx="3789416" cy="37681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A7E20C-48E9-4762-BFB3-EB6A67119C2A}"/>
              </a:ext>
            </a:extLst>
          </p:cNvPr>
          <p:cNvSpPr txBox="1"/>
          <p:nvPr/>
        </p:nvSpPr>
        <p:spPr>
          <a:xfrm>
            <a:off x="5311036" y="720061"/>
            <a:ext cx="205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TUBU – zamieszkują południe kraju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CDD89D2-FDDA-48D0-A76D-B8955D852B0B}"/>
              </a:ext>
            </a:extLst>
          </p:cNvPr>
          <p:cNvCxnSpPr/>
          <p:nvPr/>
        </p:nvCxnSpPr>
        <p:spPr>
          <a:xfrm>
            <a:off x="7132676" y="108939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ak się bawią Arabowie! - Kobieta w INTERIA.PL">
            <a:extLst>
              <a:ext uri="{FF2B5EF4-FFF2-40B4-BE49-F238E27FC236}">
                <a16:creationId xmlns:a16="http://schemas.microsoft.com/office/drawing/2014/main" id="{D304BAD0-35DE-41F3-B26B-DB3E1E33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44" y="1753795"/>
            <a:ext cx="3138170" cy="227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83852C1-144A-407D-B87B-6A78A7BF2158}"/>
              </a:ext>
            </a:extLst>
          </p:cNvPr>
          <p:cNvSpPr txBox="1"/>
          <p:nvPr/>
        </p:nvSpPr>
        <p:spPr>
          <a:xfrm>
            <a:off x="2091847" y="1089393"/>
            <a:ext cx="297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Arabowie –stanowią większość mieszkańców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90D1592A-27F9-4C8F-B727-82A45B6CA593}"/>
              </a:ext>
            </a:extLst>
          </p:cNvPr>
          <p:cNvCxnSpPr>
            <a:cxnSpLocks/>
          </p:cNvCxnSpPr>
          <p:nvPr/>
        </p:nvCxnSpPr>
        <p:spPr>
          <a:xfrm>
            <a:off x="2616750" y="164339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2DC8060F-3E15-4E4F-BF38-EAF19D03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150" y="3881820"/>
            <a:ext cx="5092929" cy="297618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FB9002-8D82-4DCF-84E6-84400EBAFAD0}"/>
              </a:ext>
            </a:extLst>
          </p:cNvPr>
          <p:cNvSpPr txBox="1"/>
          <p:nvPr/>
        </p:nvSpPr>
        <p:spPr>
          <a:xfrm>
            <a:off x="9181578" y="5047989"/>
            <a:ext cx="255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Beduini –Tuaregowie zamieszkują Saharę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AB90A469-9B37-442D-B7E4-F4ADBA309BAF}"/>
              </a:ext>
            </a:extLst>
          </p:cNvPr>
          <p:cNvCxnSpPr>
            <a:cxnSpLocks/>
          </p:cNvCxnSpPr>
          <p:nvPr/>
        </p:nvCxnSpPr>
        <p:spPr>
          <a:xfrm flipH="1">
            <a:off x="8304757" y="5574082"/>
            <a:ext cx="1640909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8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08D054-010B-43B8-81C8-F1ACA616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05" y="1264080"/>
            <a:ext cx="4597052" cy="280994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828E6A1-359E-4AA5-99DA-9664F7B1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06" y="1692022"/>
            <a:ext cx="3751189" cy="23820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3FE9BF5-DD2F-48FA-8807-5067D8F1A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597" y="4095947"/>
            <a:ext cx="4079309" cy="267194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371631D-FEF3-4915-8A85-D31FDDABD6E9}"/>
              </a:ext>
            </a:extLst>
          </p:cNvPr>
          <p:cNvSpPr txBox="1"/>
          <p:nvPr/>
        </p:nvSpPr>
        <p:spPr>
          <a:xfrm>
            <a:off x="2918564" y="250521"/>
            <a:ext cx="625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Trypolis stolica Libii</a:t>
            </a:r>
          </a:p>
        </p:txBody>
      </p:sp>
    </p:spTree>
    <p:extLst>
      <p:ext uri="{BB962C8B-B14F-4D97-AF65-F5344CB8AC3E}">
        <p14:creationId xmlns:p14="http://schemas.microsoft.com/office/powerpoint/2010/main" val="282608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1C1ACE-D00C-4005-8558-97941034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29" y="2126309"/>
            <a:ext cx="4122921" cy="2994707"/>
          </a:xfrm>
          <a:prstGeom prst="rect">
            <a:avLst/>
          </a:prstGeom>
        </p:spPr>
      </p:pic>
      <p:pic>
        <p:nvPicPr>
          <p:cNvPr id="3074" name="Picture 2" descr="Auroville Earth Institute">
            <a:extLst>
              <a:ext uri="{FF2B5EF4-FFF2-40B4-BE49-F238E27FC236}">
                <a16:creationId xmlns:a16="http://schemas.microsoft.com/office/drawing/2014/main" id="{20166475-90CC-4C10-9120-0D96AE0A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62" y="898248"/>
            <a:ext cx="3478009" cy="2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EA00594-C239-432E-8E15-0F0709384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862" y="3003115"/>
            <a:ext cx="2427243" cy="36808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1C90285-6DBD-442D-983F-5E10FD4EA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601758"/>
            <a:ext cx="3962400" cy="268833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AD4191F-4C8C-4595-B946-703145886EFD}"/>
              </a:ext>
            </a:extLst>
          </p:cNvPr>
          <p:cNvSpPr txBox="1"/>
          <p:nvPr/>
        </p:nvSpPr>
        <p:spPr>
          <a:xfrm>
            <a:off x="2041742" y="438411"/>
            <a:ext cx="258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Gadames</a:t>
            </a:r>
            <a:r>
              <a:rPr lang="pl-PL" dirty="0"/>
              <a:t> – miasto na pustyni</a:t>
            </a:r>
          </a:p>
        </p:txBody>
      </p:sp>
    </p:spTree>
    <p:extLst>
      <p:ext uri="{BB962C8B-B14F-4D97-AF65-F5344CB8AC3E}">
        <p14:creationId xmlns:p14="http://schemas.microsoft.com/office/powerpoint/2010/main" val="428592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B9010A9-FC36-40EC-AB21-F4D71522F20B}"/>
              </a:ext>
            </a:extLst>
          </p:cNvPr>
          <p:cNvSpPr txBox="1"/>
          <p:nvPr/>
        </p:nvSpPr>
        <p:spPr>
          <a:xfrm>
            <a:off x="2367419" y="385082"/>
            <a:ext cx="11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Ghat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86F7E4-BE8B-4EEF-B845-5FEE0A38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013" y="569748"/>
            <a:ext cx="4733447" cy="355008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CDE15CD-5D9A-4E0D-AA91-F1400A204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86" y="897781"/>
            <a:ext cx="4719241" cy="272536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B224277-1675-4478-A3F2-9A62241CF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96" y="3683511"/>
            <a:ext cx="3523092" cy="2642319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572D3F52-D073-4375-A2AE-D7C09C955EAE}"/>
              </a:ext>
            </a:extLst>
          </p:cNvPr>
          <p:cNvCxnSpPr/>
          <p:nvPr/>
        </p:nvCxnSpPr>
        <p:spPr>
          <a:xfrm>
            <a:off x="2893512" y="67640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A50D8069-EF31-46A7-800E-DD660DF0273B}"/>
              </a:ext>
            </a:extLst>
          </p:cNvPr>
          <p:cNvCxnSpPr/>
          <p:nvPr/>
        </p:nvCxnSpPr>
        <p:spPr>
          <a:xfrm>
            <a:off x="3131507" y="71398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18FEA2C-BC2A-4923-9D92-EFA1B88EC28A}"/>
              </a:ext>
            </a:extLst>
          </p:cNvPr>
          <p:cNvSpPr txBox="1"/>
          <p:nvPr/>
        </p:nvSpPr>
        <p:spPr>
          <a:xfrm>
            <a:off x="8530225" y="432147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Ruiny fortecy obronnej w Ghat.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734133B0-5F58-48BF-B978-EDD53BD9BCCB}"/>
              </a:ext>
            </a:extLst>
          </p:cNvPr>
          <p:cNvCxnSpPr>
            <a:cxnSpLocks/>
          </p:cNvCxnSpPr>
          <p:nvPr/>
        </p:nvCxnSpPr>
        <p:spPr>
          <a:xfrm flipV="1">
            <a:off x="9269260" y="4108537"/>
            <a:ext cx="1052187" cy="73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2EA829-D673-4BC7-8E5C-E793DCDD8C93}"/>
              </a:ext>
            </a:extLst>
          </p:cNvPr>
          <p:cNvSpPr txBox="1"/>
          <p:nvPr/>
        </p:nvSpPr>
        <p:spPr>
          <a:xfrm>
            <a:off x="2367419" y="4759890"/>
            <a:ext cx="2164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Malowidła naskalne na pustyni </a:t>
            </a:r>
            <a:r>
              <a:rPr lang="pl-PL" dirty="0" err="1"/>
              <a:t>Tadrart</a:t>
            </a:r>
            <a:r>
              <a:rPr lang="pl-PL" dirty="0"/>
              <a:t> </a:t>
            </a:r>
            <a:r>
              <a:rPr lang="pl-PL" dirty="0" err="1"/>
              <a:t>Akakus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73749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1376</TotalTime>
  <Words>1313</Words>
  <Application>Microsoft Office PowerPoint</Application>
  <PresentationFormat>Panoramiczny</PresentationFormat>
  <Paragraphs>123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 3</vt:lpstr>
      <vt:lpstr>Smuga</vt:lpstr>
      <vt:lpstr>Afrykańska przygoda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Afrykańska przygoda Kazimierza Nowaka  1931-1936</dc:title>
  <dc:creator>user</dc:creator>
  <cp:lastModifiedBy>user</cp:lastModifiedBy>
  <cp:revision>90</cp:revision>
  <dcterms:created xsi:type="dcterms:W3CDTF">2021-01-27T14:20:08Z</dcterms:created>
  <dcterms:modified xsi:type="dcterms:W3CDTF">2021-02-23T11:03:32Z</dcterms:modified>
</cp:coreProperties>
</file>