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65" r:id="rId11"/>
    <p:sldId id="278" r:id="rId12"/>
    <p:sldId id="266" r:id="rId13"/>
    <p:sldId id="279" r:id="rId14"/>
    <p:sldId id="267" r:id="rId15"/>
    <p:sldId id="280" r:id="rId16"/>
    <p:sldId id="268" r:id="rId17"/>
    <p:sldId id="281" r:id="rId18"/>
    <p:sldId id="269" r:id="rId19"/>
    <p:sldId id="270" r:id="rId20"/>
    <p:sldId id="273" r:id="rId21"/>
    <p:sldId id="272" r:id="rId22"/>
    <p:sldId id="274" r:id="rId23"/>
    <p:sldId id="275" r:id="rId24"/>
    <p:sldId id="276" r:id="rId25"/>
    <p:sldId id="277" r:id="rId26"/>
    <p:sldId id="282" r:id="rId27"/>
    <p:sldId id="285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2006" TargetMode="External"/><Relationship Id="rId3" Type="http://schemas.openxmlformats.org/officeDocument/2006/relationships/hyperlink" Target="https://pl.wikipedia.org/wiki/J%C4%99zyk_litewski" TargetMode="External"/><Relationship Id="rId7" Type="http://schemas.openxmlformats.org/officeDocument/2006/relationships/hyperlink" Target="https://pl.wikipedia.org/wiki/Niem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Uzdrowisko" TargetMode="External"/><Relationship Id="rId5" Type="http://schemas.openxmlformats.org/officeDocument/2006/relationships/hyperlink" Target="https://pl.wikipedia.org/wiki/Litwa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pl.wikipedia.org/wiki/Miasto" TargetMode="Externa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Hinduizm" TargetMode="External"/><Relationship Id="rId3" Type="http://schemas.openxmlformats.org/officeDocument/2006/relationships/hyperlink" Target="https://pl.wikipedia.org/wiki/J%C4%99zyk_angielski" TargetMode="External"/><Relationship Id="rId7" Type="http://schemas.openxmlformats.org/officeDocument/2006/relationships/hyperlink" Target="https://pl.wikipedia.org/wiki/Ganges" TargetMode="External"/><Relationship Id="rId12" Type="http://schemas.openxmlformats.org/officeDocument/2006/relationships/image" Target="../media/image42.jpeg"/><Relationship Id="rId2" Type="http://schemas.openxmlformats.org/officeDocument/2006/relationships/hyperlink" Target="https://pl.wikipedia.org/wiki/J%C4%99zyk_hind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Nizina_Hindusta%C5%84ska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s://pl.wikipedia.org/wiki/Uttar_Pradesh" TargetMode="External"/><Relationship Id="rId10" Type="http://schemas.openxmlformats.org/officeDocument/2006/relationships/hyperlink" Target="https://pl.wikipedia.org/wiki/Ghaty" TargetMode="External"/><Relationship Id="rId4" Type="http://schemas.openxmlformats.org/officeDocument/2006/relationships/hyperlink" Target="https://pl.wikipedia.org/wiki/Indie" TargetMode="External"/><Relationship Id="rId9" Type="http://schemas.openxmlformats.org/officeDocument/2006/relationships/hyperlink" Target="https://pl.wikipedia.org/wiki/Buddyz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bcindochiny.pl/birma/tradycyjny-stroj-longyi.html" TargetMode="Externa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lik:Memel_bei_Druskininkai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I_wojna_%C5%9Bwiatowa" TargetMode="External"/><Relationship Id="rId2" Type="http://schemas.openxmlformats.org/officeDocument/2006/relationships/hyperlink" Target="https://pl.wikipedia.org/wiki/Stanis%C5%82aw_August_Poniatowsk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pl.wikipedia.org/wiki/Polsk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Uzdrowisko" TargetMode="External"/><Relationship Id="rId2" Type="http://schemas.openxmlformats.org/officeDocument/2006/relationships/hyperlink" Target="https://pl.wikipedia.org/wiki/J%C3%B3zef_Pi%C5%82sudsk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Druskieniki" TargetMode="External"/><Relationship Id="rId13" Type="http://schemas.openxmlformats.org/officeDocument/2006/relationships/hyperlink" Target="https://pl.wikipedia.org/wiki/Express_Poranny" TargetMode="External"/><Relationship Id="rId18" Type="http://schemas.openxmlformats.org/officeDocument/2006/relationships/image" Target="../media/image16.jpg"/><Relationship Id="rId3" Type="http://schemas.openxmlformats.org/officeDocument/2006/relationships/hyperlink" Target="https://pl.wikipedia.org/wiki/8_pa%C5%BAdziernika" TargetMode="External"/><Relationship Id="rId7" Type="http://schemas.openxmlformats.org/officeDocument/2006/relationships/hyperlink" Target="https://pl.wikipedia.org/wiki/Stany_Zjednoczone" TargetMode="External"/><Relationship Id="rId12" Type="http://schemas.openxmlformats.org/officeDocument/2006/relationships/hyperlink" Target="https://pl.wikipedia.org/wiki/Kurier_Warszawski_(dziennik)" TargetMode="External"/><Relationship Id="rId17" Type="http://schemas.openxmlformats.org/officeDocument/2006/relationships/image" Target="../media/image15.jpeg"/><Relationship Id="rId2" Type="http://schemas.openxmlformats.org/officeDocument/2006/relationships/image" Target="../media/image14.jpeg"/><Relationship Id="rId16" Type="http://schemas.openxmlformats.org/officeDocument/2006/relationships/hyperlink" Target="https://pl.wikipedia.org/wiki/Ind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1971" TargetMode="External"/><Relationship Id="rId11" Type="http://schemas.openxmlformats.org/officeDocument/2006/relationships/hyperlink" Target="https://pl.wikipedia.org/w/index.php?title=Kurier_Wile%C5%84ski_(1924%E2%80%931939)&amp;action=edit&amp;redlink=1" TargetMode="External"/><Relationship Id="rId5" Type="http://schemas.openxmlformats.org/officeDocument/2006/relationships/hyperlink" Target="https://pl.wikipedia.org/wiki/Wilno" TargetMode="External"/><Relationship Id="rId15" Type="http://schemas.openxmlformats.org/officeDocument/2006/relationships/hyperlink" Target="https://pl.wikipedia.org/wiki/Kolkata" TargetMode="External"/><Relationship Id="rId10" Type="http://schemas.openxmlformats.org/officeDocument/2006/relationships/hyperlink" Target="https://pl.wikipedia.org/wiki/Chiny" TargetMode="External"/><Relationship Id="rId4" Type="http://schemas.openxmlformats.org/officeDocument/2006/relationships/hyperlink" Target="https://pl.wikipedia.org/wiki/1907" TargetMode="External"/><Relationship Id="rId9" Type="http://schemas.openxmlformats.org/officeDocument/2006/relationships/hyperlink" Target="https://pl.wikipedia.org/wiki/Szanghaj" TargetMode="External"/><Relationship Id="rId14" Type="http://schemas.openxmlformats.org/officeDocument/2006/relationships/hyperlink" Target="https://pl.wikipedia.org/wiki/II_wojna_%C5%9Bwiatow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D0562-AF72-407B-B770-272E2611E5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dirty="0"/>
              <a:t>DRUSKIENNIKI-SZANGHAJ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9CBEDF-C230-4966-968C-E6BA52D27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0674" y="4734839"/>
            <a:ext cx="7529744" cy="638828"/>
          </a:xfrm>
        </p:spPr>
        <p:txBody>
          <a:bodyPr/>
          <a:lstStyle/>
          <a:p>
            <a:r>
              <a:rPr lang="pl-PL" dirty="0"/>
              <a:t>PODRŻ STACHA I HALINY BUJAKOWSKICH</a:t>
            </a:r>
          </a:p>
        </p:txBody>
      </p:sp>
    </p:spTree>
    <p:extLst>
      <p:ext uri="{BB962C8B-B14F-4D97-AF65-F5344CB8AC3E}">
        <p14:creationId xmlns:p14="http://schemas.microsoft.com/office/powerpoint/2010/main" val="256157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76E93A-5650-45F7-B868-3ADA4AD1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9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6AD8C0-C3F2-4E0A-838C-B1CE90DE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40" y="90558"/>
            <a:ext cx="9124282" cy="66768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281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442D7E7-A316-404A-831C-EE9741AF9D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3" y="3128744"/>
            <a:ext cx="436626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3CB8BB1-A338-4053-A65C-FF3030DB251C}"/>
              </a:ext>
            </a:extLst>
          </p:cNvPr>
          <p:cNvSpPr txBox="1"/>
          <p:nvPr/>
        </p:nvSpPr>
        <p:spPr>
          <a:xfrm>
            <a:off x="1842784" y="5587068"/>
            <a:ext cx="317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Stambuł –stolica Turcji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1FD6C67-483D-4E74-A399-5D24A0E6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93" y="63546"/>
            <a:ext cx="4162929" cy="22375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B97109-27A3-49B7-9F5D-E841AD7A9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97" y="164214"/>
            <a:ext cx="4656564" cy="339783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63EC658-1F68-4B42-B2CC-0C6347F91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500" y="3562051"/>
            <a:ext cx="4518758" cy="320897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810A58D-03A2-4E66-A07B-67A4C734AED1}"/>
              </a:ext>
            </a:extLst>
          </p:cNvPr>
          <p:cNvSpPr txBox="1"/>
          <p:nvPr/>
        </p:nvSpPr>
        <p:spPr>
          <a:xfrm>
            <a:off x="1484851" y="2474752"/>
            <a:ext cx="352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Mapa geograficzna Turcji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8B822FE-5640-4960-A4AA-2C20F5380B62}"/>
              </a:ext>
            </a:extLst>
          </p:cNvPr>
          <p:cNvSpPr txBox="1"/>
          <p:nvPr/>
        </p:nvSpPr>
        <p:spPr>
          <a:xfrm>
            <a:off x="5545123" y="973123"/>
            <a:ext cx="12751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 ciepłego morza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  <a:p>
            <a:r>
              <a:rPr lang="pl-PL" dirty="0"/>
              <a:t>po mroźne góry</a:t>
            </a:r>
          </a:p>
        </p:txBody>
      </p:sp>
    </p:spTree>
    <p:extLst>
      <p:ext uri="{BB962C8B-B14F-4D97-AF65-F5344CB8AC3E}">
        <p14:creationId xmlns:p14="http://schemas.microsoft.com/office/powerpoint/2010/main" val="1386296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902FBB-ED15-4772-9B24-268100D5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41" y="776614"/>
            <a:ext cx="10043008" cy="56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3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yprawa motocyklowa do Chin Haliny Korolec-Bujakowskiej i jej męża Stacha -  Podróże">
            <a:extLst>
              <a:ext uri="{FF2B5EF4-FFF2-40B4-BE49-F238E27FC236}">
                <a16:creationId xmlns:a16="http://schemas.microsoft.com/office/drawing/2014/main" id="{93BCAB23-1B8D-4F9A-A612-181B812E8C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09" y="626116"/>
            <a:ext cx="355155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1F797B6-5B15-4EB3-A920-9F2E66274D9E}"/>
              </a:ext>
            </a:extLst>
          </p:cNvPr>
          <p:cNvSpPr txBox="1"/>
          <p:nvPr/>
        </p:nvSpPr>
        <p:spPr>
          <a:xfrm>
            <a:off x="5243119" y="503339"/>
            <a:ext cx="244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Turcja – jesteśmy w Azji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7BEE48-6207-4665-BA78-6E60317D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78" y="1240062"/>
            <a:ext cx="5143499" cy="3428999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7E9A0E4-8BE7-4A4D-9CD8-7BB091A77E62}"/>
              </a:ext>
            </a:extLst>
          </p:cNvPr>
          <p:cNvCxnSpPr>
            <a:cxnSpLocks/>
          </p:cNvCxnSpPr>
          <p:nvPr/>
        </p:nvCxnSpPr>
        <p:spPr>
          <a:xfrm flipH="1">
            <a:off x="3833769" y="763398"/>
            <a:ext cx="1644242" cy="780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B0E192C-8839-4E1D-BB51-10C61E0C4F2F}"/>
              </a:ext>
            </a:extLst>
          </p:cNvPr>
          <p:cNvSpPr txBox="1"/>
          <p:nvPr/>
        </p:nvSpPr>
        <p:spPr>
          <a:xfrm>
            <a:off x="8313490" y="626116"/>
            <a:ext cx="287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Teheran –stolica Iranu </a:t>
            </a:r>
          </a:p>
        </p:txBody>
      </p:sp>
      <p:pic>
        <p:nvPicPr>
          <p:cNvPr id="10" name="Obraz 9" descr="Ksiazka &quot;Moj chłopiec motor i ja&quot; Haliny Korolec-Bujakowskiej">
            <a:extLst>
              <a:ext uri="{FF2B5EF4-FFF2-40B4-BE49-F238E27FC236}">
                <a16:creationId xmlns:a16="http://schemas.microsoft.com/office/drawing/2014/main" id="{47BF5303-1138-4F04-BF35-2A2DB0E3F4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4" y="3964935"/>
            <a:ext cx="3875853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C4DBAB-3B05-431C-B35D-AFCBD58A3ADB}"/>
              </a:ext>
            </a:extLst>
          </p:cNvPr>
          <p:cNvSpPr txBox="1"/>
          <p:nvPr/>
        </p:nvSpPr>
        <p:spPr>
          <a:xfrm>
            <a:off x="5108895" y="5159229"/>
            <a:ext cx="3204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Nocleg w Górach </a:t>
            </a:r>
            <a:r>
              <a:rPr lang="pl-PL" dirty="0" err="1"/>
              <a:t>Wschodnioirańskich</a:t>
            </a:r>
            <a:r>
              <a:rPr lang="pl-PL" dirty="0"/>
              <a:t> na granicy z Pakistanem 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28FAC193-35A7-496E-8750-BEF9FCC372E0}"/>
              </a:ext>
            </a:extLst>
          </p:cNvPr>
          <p:cNvCxnSpPr/>
          <p:nvPr/>
        </p:nvCxnSpPr>
        <p:spPr>
          <a:xfrm>
            <a:off x="9294312" y="99544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0C055C3-B068-4DC0-8AC2-6665972E653D}"/>
              </a:ext>
            </a:extLst>
          </p:cNvPr>
          <p:cNvCxnSpPr>
            <a:cxnSpLocks/>
          </p:cNvCxnSpPr>
          <p:nvPr/>
        </p:nvCxnSpPr>
        <p:spPr>
          <a:xfrm flipH="1" flipV="1">
            <a:off x="3720231" y="4669061"/>
            <a:ext cx="1757780" cy="667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2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E183C0-02C9-425D-8D3C-F0A66D91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54" y="920229"/>
            <a:ext cx="6239179" cy="45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3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lustracja">
            <a:extLst>
              <a:ext uri="{FF2B5EF4-FFF2-40B4-BE49-F238E27FC236}">
                <a16:creationId xmlns:a16="http://schemas.microsoft.com/office/drawing/2014/main" id="{D745FF87-649A-46F0-927A-34517ECC8C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04" y="280507"/>
            <a:ext cx="43243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1FF561C-F0B5-4D5F-8207-0E5DA8078FF6}"/>
              </a:ext>
            </a:extLst>
          </p:cNvPr>
          <p:cNvSpPr txBox="1"/>
          <p:nvPr/>
        </p:nvSpPr>
        <p:spPr>
          <a:xfrm>
            <a:off x="5838738" y="411061"/>
            <a:ext cx="59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Kolejny przystanek Quetta -Kweta , miasto w zachodnim Pakistanie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C89890-AA45-4CAD-8735-2FA19FFC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38" y="1492861"/>
            <a:ext cx="5538307" cy="276915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E3780A7-FF81-47D8-9329-E93FBB6DF222}"/>
              </a:ext>
            </a:extLst>
          </p:cNvPr>
          <p:cNvSpPr txBox="1"/>
          <p:nvPr/>
        </p:nvSpPr>
        <p:spPr>
          <a:xfrm>
            <a:off x="3583192" y="3350662"/>
            <a:ext cx="213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Bezdroża Pakistanu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7508E6B-7B07-49B8-B8BF-5F55B5F69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62" y="4522627"/>
            <a:ext cx="3254627" cy="201659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8C89BEC-6DA6-4F89-BAC4-8C848195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02" y="3719994"/>
            <a:ext cx="4353745" cy="29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2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8A7D7E-745A-495F-B0D4-DEC3961E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3" y="0"/>
            <a:ext cx="5651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6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76ED90-D4D0-4D90-84B6-2A0B5898D72C}"/>
              </a:ext>
            </a:extLst>
          </p:cNvPr>
          <p:cNvSpPr txBox="1"/>
          <p:nvPr/>
        </p:nvSpPr>
        <p:spPr>
          <a:xfrm>
            <a:off x="1127343" y="225469"/>
            <a:ext cx="1077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Kolejny przystanek podróży – BOMBAJ / z portugalskiego Dobra Zatoka/ - MUBAJ / miejsce bogini </a:t>
            </a:r>
            <a:r>
              <a:rPr lang="pl-PL" dirty="0" err="1"/>
              <a:t>Mumba</a:t>
            </a:r>
            <a:r>
              <a:rPr lang="pl-PL" dirty="0"/>
              <a:t>/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22CA37-F653-4FDC-BDEC-D9257F70AE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28" y="882246"/>
            <a:ext cx="3257550" cy="243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Bombaj | Tomkopedia | Fandom">
            <a:extLst>
              <a:ext uri="{FF2B5EF4-FFF2-40B4-BE49-F238E27FC236}">
                <a16:creationId xmlns:a16="http://schemas.microsoft.com/office/drawing/2014/main" id="{C3FBCA2B-B064-4DCD-96D1-A06FCE4EC9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67" y="1219609"/>
            <a:ext cx="4917927" cy="389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Dworzec Króla Śiwadźiego – Wikipedia, wolna encyklopedia">
            <a:extLst>
              <a:ext uri="{FF2B5EF4-FFF2-40B4-BE49-F238E27FC236}">
                <a16:creationId xmlns:a16="http://schemas.microsoft.com/office/drawing/2014/main" id="{28AFC3DB-5A44-4F2F-907D-270EBA0049F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3" y="3457973"/>
            <a:ext cx="5699341" cy="3310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64B357D-B903-4804-93E4-6190D7B956EE}"/>
              </a:ext>
            </a:extLst>
          </p:cNvPr>
          <p:cNvSpPr txBox="1"/>
          <p:nvPr/>
        </p:nvSpPr>
        <p:spPr>
          <a:xfrm>
            <a:off x="1127343" y="1027134"/>
            <a:ext cx="106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Port w Bombaju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0C1A11-83F3-47CC-BF4A-823D915EA398}"/>
              </a:ext>
            </a:extLst>
          </p:cNvPr>
          <p:cNvSpPr txBox="1"/>
          <p:nvPr/>
        </p:nvSpPr>
        <p:spPr>
          <a:xfrm>
            <a:off x="6826685" y="5599134"/>
            <a:ext cx="4717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Archiwalne zdjęcie Bombaju z lat 30-tych XX wieku.</a:t>
            </a:r>
          </a:p>
          <a:p>
            <a:r>
              <a:rPr lang="pl-PL" dirty="0"/>
              <a:t>Dworzec kolejowy w Bombaju.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158ED819-719D-4B14-932A-2BA4F8210E46}"/>
              </a:ext>
            </a:extLst>
          </p:cNvPr>
          <p:cNvCxnSpPr>
            <a:cxnSpLocks/>
          </p:cNvCxnSpPr>
          <p:nvPr/>
        </p:nvCxnSpPr>
        <p:spPr>
          <a:xfrm flipV="1">
            <a:off x="8605148" y="4559475"/>
            <a:ext cx="751794" cy="1178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F9F359F-8ECA-4028-9201-6A5018445C92}"/>
              </a:ext>
            </a:extLst>
          </p:cNvPr>
          <p:cNvCxnSpPr>
            <a:cxnSpLocks/>
          </p:cNvCxnSpPr>
          <p:nvPr/>
        </p:nvCxnSpPr>
        <p:spPr>
          <a:xfrm flipH="1" flipV="1">
            <a:off x="5273459" y="5638391"/>
            <a:ext cx="1894444" cy="737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495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ndie Złoty Trójkąt Goa Bombaj Złoty Trójkąt + wypoczynek na plażach Goa +  Bombaj 13 dni Trasa: Delhi - Jaipur - Fathepur Sikri Agra - Sikandra Delhi  Goa - Bombaj 1 dzień Delhi Zbiorka na lotnisku w okęciu i przelt do Delhi.  Noc w samolocie. 2 dzień ...">
            <a:extLst>
              <a:ext uri="{FF2B5EF4-FFF2-40B4-BE49-F238E27FC236}">
                <a16:creationId xmlns:a16="http://schemas.microsoft.com/office/drawing/2014/main" id="{772249A3-1CDB-4569-A1FF-C98DA0DE00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5" y="119650"/>
            <a:ext cx="4876800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Tram">
            <a:extLst>
              <a:ext uri="{FF2B5EF4-FFF2-40B4-BE49-F238E27FC236}">
                <a16:creationId xmlns:a16="http://schemas.microsoft.com/office/drawing/2014/main" id="{3D70F25D-A87D-4934-88C3-57424F5BA4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25" y="3206335"/>
            <a:ext cx="571500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46A0EAD-6F40-4EFC-A2F1-3088E18BB721}"/>
              </a:ext>
            </a:extLst>
          </p:cNvPr>
          <p:cNvSpPr txBox="1"/>
          <p:nvPr/>
        </p:nvSpPr>
        <p:spPr>
          <a:xfrm>
            <a:off x="6096000" y="663879"/>
            <a:ext cx="537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Środki transportu w Bombaju – riksza i tramwaj konny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7148FD03-DD4C-471B-87DE-7D27B4919566}"/>
              </a:ext>
            </a:extLst>
          </p:cNvPr>
          <p:cNvCxnSpPr>
            <a:cxnSpLocks/>
          </p:cNvCxnSpPr>
          <p:nvPr/>
        </p:nvCxnSpPr>
        <p:spPr>
          <a:xfrm flipH="1">
            <a:off x="5419595" y="864296"/>
            <a:ext cx="3962400" cy="150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F59AA1C4-7EB4-4E94-A54E-C0B22FD775A6}"/>
              </a:ext>
            </a:extLst>
          </p:cNvPr>
          <p:cNvCxnSpPr>
            <a:cxnSpLocks/>
          </p:cNvCxnSpPr>
          <p:nvPr/>
        </p:nvCxnSpPr>
        <p:spPr>
          <a:xfrm flipH="1">
            <a:off x="9883036" y="1033211"/>
            <a:ext cx="563671" cy="3087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4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i" descr="Archiwum: Hotel De Lita - Druskieniki, Litwa - Travelist.pl">
            <a:extLst>
              <a:ext uri="{FF2B5EF4-FFF2-40B4-BE49-F238E27FC236}">
                <a16:creationId xmlns:a16="http://schemas.microsoft.com/office/drawing/2014/main" id="{96024806-063A-4670-AE8D-C2841A40D9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18" y="296545"/>
            <a:ext cx="5760720" cy="31324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D4755AF-EC1D-43A8-8C9D-8BB40829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672" y="450433"/>
            <a:ext cx="44502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Druskieniki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Język litew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lit.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2000" b="1" i="1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Druskininkai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 – 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Mias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miasto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Lit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Litwie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popularne 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Uzdrowisk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uzdrowisko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położone na brzegu 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Niem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Niemna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2000" b="1" i="0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Ludność: 16 647 mieszkańców (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20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2006</a:t>
            </a:r>
            <a:r>
              <a:rPr kumimoji="0" lang="pl-PL" altLang="pl-PL" sz="2000" b="1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powierzchnia miasta – 22 km².</a:t>
            </a:r>
            <a:endParaRPr kumimoji="0" lang="pl-PL" altLang="pl-PL" sz="2000" b="1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534EBC18-5A4D-45F3-A080-D808515B56FC}"/>
              </a:ext>
            </a:extLst>
          </p:cNvPr>
          <p:cNvCxnSpPr>
            <a:cxnSpLocks/>
          </p:cNvCxnSpPr>
          <p:nvPr/>
        </p:nvCxnSpPr>
        <p:spPr>
          <a:xfrm flipH="1">
            <a:off x="6275541" y="663879"/>
            <a:ext cx="1139867" cy="1327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E2166A60-19DD-41DD-B8F1-7AAC2BAB1CB5}"/>
              </a:ext>
            </a:extLst>
          </p:cNvPr>
          <p:cNvSpPr/>
          <p:nvPr/>
        </p:nvSpPr>
        <p:spPr>
          <a:xfrm>
            <a:off x="7302671" y="2081649"/>
            <a:ext cx="4450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Nazwa Druskienniki związana jest ze źródłami słonej wody (lit. </a:t>
            </a:r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druska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sól), których w Druskiennikach jest aż 7.</a:t>
            </a:r>
            <a:endParaRPr lang="pl-PL" sz="2000" b="1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3260970-44CA-4DA3-AFA6-D5A11D848C7A}"/>
              </a:ext>
            </a:extLst>
          </p:cNvPr>
          <p:cNvSpPr/>
          <p:nvPr/>
        </p:nvSpPr>
        <p:spPr>
          <a:xfrm>
            <a:off x="1084754" y="3629788"/>
            <a:ext cx="10802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Największe i najnowocześniejsze uzdrowisko na Litwie, jedno z najlepszych uzdrowisk klimatycznych i balneologicznych w Europie. Występują tu liczne źródła mineralne i pokłady borowiny. Znajduje się tu 9 sanatoriów i centrum balneologiczne. </a:t>
            </a:r>
          </a:p>
        </p:txBody>
      </p:sp>
      <p:pic>
        <p:nvPicPr>
          <p:cNvPr id="10" name="Obraz 9" descr="Herb">
            <a:extLst>
              <a:ext uri="{FF2B5EF4-FFF2-40B4-BE49-F238E27FC236}">
                <a16:creationId xmlns:a16="http://schemas.microsoft.com/office/drawing/2014/main" id="{DD2FC6C7-AB47-43B1-A438-4530C3CDB8E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7" y="4753905"/>
            <a:ext cx="1753643" cy="180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80A519-2D3A-416D-BC9E-C0ED184C175D}"/>
              </a:ext>
            </a:extLst>
          </p:cNvPr>
          <p:cNvSpPr txBox="1"/>
          <p:nvPr/>
        </p:nvSpPr>
        <p:spPr>
          <a:xfrm>
            <a:off x="3407078" y="4977140"/>
            <a:ext cx="78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Herb miasta</a:t>
            </a:r>
          </a:p>
        </p:txBody>
      </p:sp>
      <p:pic>
        <p:nvPicPr>
          <p:cNvPr id="15" name="Obraz 14" descr="Flaga">
            <a:extLst>
              <a:ext uri="{FF2B5EF4-FFF2-40B4-BE49-F238E27FC236}">
                <a16:creationId xmlns:a16="http://schemas.microsoft.com/office/drawing/2014/main" id="{F742B736-3AD8-4AEF-BE15-CD32EC219DC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29" y="4872624"/>
            <a:ext cx="1640911" cy="156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480BBCB-DBC0-43AB-8C52-AE61BE368F93}"/>
              </a:ext>
            </a:extLst>
          </p:cNvPr>
          <p:cNvSpPr txBox="1"/>
          <p:nvPr/>
        </p:nvSpPr>
        <p:spPr>
          <a:xfrm>
            <a:off x="6246267" y="5011348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Flaga </a:t>
            </a:r>
          </a:p>
          <a:p>
            <a:r>
              <a:rPr lang="pl-PL" dirty="0"/>
              <a:t>miasta</a:t>
            </a:r>
          </a:p>
        </p:txBody>
      </p:sp>
    </p:spTree>
    <p:extLst>
      <p:ext uri="{BB962C8B-B14F-4D97-AF65-F5344CB8AC3E}">
        <p14:creationId xmlns:p14="http://schemas.microsoft.com/office/powerpoint/2010/main" val="2300100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6CA88E4-1266-472E-845B-EBCAF4594C1D}"/>
              </a:ext>
            </a:extLst>
          </p:cNvPr>
          <p:cNvSpPr/>
          <p:nvPr/>
        </p:nvSpPr>
        <p:spPr>
          <a:xfrm>
            <a:off x="1181622" y="96023"/>
            <a:ext cx="10680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Waranasi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2" tooltip="Język hind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hindi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i-IN" dirty="0">
                <a:latin typeface="Times New Roman" panose="02020603050405020304" pitchFamily="18" charset="0"/>
                <a:ea typeface="Times New Roman" panose="02020603050405020304" pitchFamily="18" charset="0"/>
              </a:rPr>
              <a:t>वाराणसी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Vārāṇasī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3" tooltip="Język angiel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ang.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l-PL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Varanasi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hist. </a:t>
            </a:r>
            <a:r>
              <a:rPr lang="pl-P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Benares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Kaśi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miasto w północnych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4" tooltip="Ind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Indiach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 stanie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5" tooltip="Uttar Prades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Uttar </a:t>
            </a:r>
            <a:r>
              <a:rPr lang="pl-PL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5" tooltip="Uttar Prades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Pradesh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6" tooltip="Nizina Hindustańs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Nizinie Hindustańskiej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nad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7" tooltip="Gan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Gangesem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W 2011 roku liczyło ok. 1,2 mln mieszkańców. </a:t>
            </a:r>
          </a:p>
          <a:p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Miasto stanowi ważny ośrodek kultu wyznawców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8" tooltip="Hinduiz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hinduizmu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9" tooltip="Buddyz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buddyzmu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Miejsce znane z rytualnych kąpieli w świętej rzece Ganges i palenia zwłok zmarłych na </a:t>
            </a:r>
            <a:r>
              <a:rPr lang="pl-PL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10" tooltip="Gha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ghatach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czyli - schodach</a:t>
            </a:r>
          </a:p>
        </p:txBody>
      </p:sp>
      <p:pic>
        <p:nvPicPr>
          <p:cNvPr id="3" name="Obraz 2" descr="Ilustracja">
            <a:extLst>
              <a:ext uri="{FF2B5EF4-FFF2-40B4-BE49-F238E27FC236}">
                <a16:creationId xmlns:a16="http://schemas.microsoft.com/office/drawing/2014/main" id="{852A5C1A-0F90-442B-A952-657E8D3E2857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2" y="1296352"/>
            <a:ext cx="5760720" cy="400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A24137-C91B-414A-B033-AEEC5BBE49A0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42" y="3006247"/>
            <a:ext cx="5248406" cy="34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48F9D9-48B4-4FCE-BE13-CB952510CF26}"/>
              </a:ext>
            </a:extLst>
          </p:cNvPr>
          <p:cNvSpPr txBox="1"/>
          <p:nvPr/>
        </p:nvSpPr>
        <p:spPr>
          <a:xfrm>
            <a:off x="1415441" y="5674290"/>
            <a:ext cx="468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Nad Gangesem</a:t>
            </a:r>
          </a:p>
        </p:txBody>
      </p:sp>
    </p:spTree>
    <p:extLst>
      <p:ext uri="{BB962C8B-B14F-4D97-AF65-F5344CB8AC3E}">
        <p14:creationId xmlns:p14="http://schemas.microsoft.com/office/powerpoint/2010/main" val="553851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alkuta, spacer po mieście. - On the Island">
            <a:extLst>
              <a:ext uri="{FF2B5EF4-FFF2-40B4-BE49-F238E27FC236}">
                <a16:creationId xmlns:a16="http://schemas.microsoft.com/office/drawing/2014/main" id="{B88B12F8-6ABA-4C3D-A75D-E0A06C2554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69" y="358687"/>
            <a:ext cx="4609579" cy="38043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C4BD0AA-452A-470C-901A-856C716EE988}"/>
              </a:ext>
            </a:extLst>
          </p:cNvPr>
          <p:cNvSpPr/>
          <p:nvPr/>
        </p:nvSpPr>
        <p:spPr>
          <a:xfrm>
            <a:off x="7556744" y="436975"/>
            <a:ext cx="3039649" cy="215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Kalkuta z lotu ptaka   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Kolkata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lub Kalkuta – miasto w Indiach, w delcie Gangesu, stolica stanu Bengal Zachodni, trzecia aglomeracja w kraju licząca około 15 milionów mieszkańców</a:t>
            </a:r>
          </a:p>
        </p:txBody>
      </p:sp>
      <p:pic>
        <p:nvPicPr>
          <p:cNvPr id="4" name="Obraz 3" descr="Maciej Chudy, Kolkata, Kalkuta, Indie, | Indie, Kolkata, Landmarks">
            <a:extLst>
              <a:ext uri="{FF2B5EF4-FFF2-40B4-BE49-F238E27FC236}">
                <a16:creationId xmlns:a16="http://schemas.microsoft.com/office/drawing/2014/main" id="{249F19E1-7570-4762-9FAA-231346BF94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52" y="3073914"/>
            <a:ext cx="4609579" cy="3347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194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jają dwa lata od kanoniznacji Matki Teresy - Vatican News">
            <a:extLst>
              <a:ext uri="{FF2B5EF4-FFF2-40B4-BE49-F238E27FC236}">
                <a16:creationId xmlns:a16="http://schemas.microsoft.com/office/drawing/2014/main" id="{B3888E99-2982-44D4-A774-62583F1750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95" y="195580"/>
            <a:ext cx="5760720" cy="323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B8CF430-9161-4B6F-9AA0-D310575796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6535"/>
            <a:ext cx="5760720" cy="50977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DD2C70B-A9A7-45A9-BB76-797D2568EB36}"/>
              </a:ext>
            </a:extLst>
          </p:cNvPr>
          <p:cNvSpPr txBox="1"/>
          <p:nvPr/>
        </p:nvSpPr>
        <p:spPr>
          <a:xfrm>
            <a:off x="1315233" y="3908121"/>
            <a:ext cx="447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Święta Matka Teresa- samarytanka z Kalkuty, </a:t>
            </a:r>
          </a:p>
          <a:p>
            <a:r>
              <a:rPr lang="pl-PL" dirty="0"/>
              <a:t>Założycielka Zgromadzenia Misjonarek Miłości</a:t>
            </a:r>
          </a:p>
        </p:txBody>
      </p:sp>
    </p:spTree>
    <p:extLst>
      <p:ext uri="{BB962C8B-B14F-4D97-AF65-F5344CB8AC3E}">
        <p14:creationId xmlns:p14="http://schemas.microsoft.com/office/powerpoint/2010/main" val="338239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ndie - Oblicza Dialogu - pojednanie przez poznanie.">
            <a:extLst>
              <a:ext uri="{FF2B5EF4-FFF2-40B4-BE49-F238E27FC236}">
                <a16:creationId xmlns:a16="http://schemas.microsoft.com/office/drawing/2014/main" id="{EE9829CB-B7E1-4EFF-8FED-0916BC9D57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1" y="168035"/>
            <a:ext cx="4554046" cy="326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Darius Blog: Hinduska rodzina z Kanady, dotyczące akceptacji, ujawnieniu  bycie gejem">
            <a:extLst>
              <a:ext uri="{FF2B5EF4-FFF2-40B4-BE49-F238E27FC236}">
                <a16:creationId xmlns:a16="http://schemas.microsoft.com/office/drawing/2014/main" id="{AE9D634B-2FFE-430A-978B-DFCB16FB48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760720" cy="383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hinduski strój - Kartka z Podróży">
            <a:extLst>
              <a:ext uri="{FF2B5EF4-FFF2-40B4-BE49-F238E27FC236}">
                <a16:creationId xmlns:a16="http://schemas.microsoft.com/office/drawing/2014/main" id="{BC9332AF-3792-45FA-99AB-B12D3620A4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75" y="3247842"/>
            <a:ext cx="4554046" cy="36101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D12F8D2-9A6A-460C-9705-59906BE1B973}"/>
              </a:ext>
            </a:extLst>
          </p:cNvPr>
          <p:cNvSpPr txBox="1"/>
          <p:nvPr/>
        </p:nvSpPr>
        <p:spPr>
          <a:xfrm>
            <a:off x="7916449" y="4121063"/>
            <a:ext cx="364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Tradycyjne stroje Hindusów.</a:t>
            </a:r>
          </a:p>
        </p:txBody>
      </p:sp>
    </p:spTree>
    <p:extLst>
      <p:ext uri="{BB962C8B-B14F-4D97-AF65-F5344CB8AC3E}">
        <p14:creationId xmlns:p14="http://schemas.microsoft.com/office/powerpoint/2010/main" val="30789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CiAKi: Kolejna rasa kota">
            <a:extLst>
              <a:ext uri="{FF2B5EF4-FFF2-40B4-BE49-F238E27FC236}">
                <a16:creationId xmlns:a16="http://schemas.microsoft.com/office/drawing/2014/main" id="{DBB53110-95EA-4EAF-9889-C9A13AB961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18" y="272898"/>
            <a:ext cx="2894361" cy="44995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5F55E95-B79C-42DC-AA56-A3C9B42CD1E0}"/>
              </a:ext>
            </a:extLst>
          </p:cNvPr>
          <p:cNvSpPr/>
          <p:nvPr/>
        </p:nvSpPr>
        <p:spPr>
          <a:xfrm>
            <a:off x="4438389" y="272898"/>
            <a:ext cx="7110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Mjanma</a:t>
            </a:r>
            <a:r>
              <a:rPr lang="pl-PL" b="1" baseline="30000" dirty="0"/>
              <a:t>, </a:t>
            </a:r>
            <a:r>
              <a:rPr lang="pl-PL" dirty="0"/>
              <a:t> </a:t>
            </a:r>
            <a:r>
              <a:rPr lang="pl-PL" b="1" dirty="0"/>
              <a:t>Birma</a:t>
            </a:r>
            <a:r>
              <a:rPr lang="pl-PL" dirty="0"/>
              <a:t> (dawniej oficjalnie: Związek Birmański), nazwa oficjalna </a:t>
            </a:r>
            <a:r>
              <a:rPr lang="pl-PL" b="1" dirty="0"/>
              <a:t>Republika Związku Mjanmy.</a:t>
            </a:r>
            <a:r>
              <a:rPr lang="pl-PL" dirty="0"/>
              <a:t> „</a:t>
            </a:r>
            <a:r>
              <a:rPr lang="pl-PL" dirty="0" err="1"/>
              <a:t>Myanma</a:t>
            </a:r>
            <a:r>
              <a:rPr lang="pl-PL" dirty="0"/>
              <a:t>” („Kraj silnych jeźdźców”).</a:t>
            </a:r>
          </a:p>
          <a:p>
            <a:endParaRPr lang="pl-PL" dirty="0"/>
          </a:p>
        </p:txBody>
      </p:sp>
      <p:pic>
        <p:nvPicPr>
          <p:cNvPr id="10" name="Obraz 9" descr="Rangun – Wikipedia, wolna encyklopedia">
            <a:extLst>
              <a:ext uri="{FF2B5EF4-FFF2-40B4-BE49-F238E27FC236}">
                <a16:creationId xmlns:a16="http://schemas.microsoft.com/office/drawing/2014/main" id="{ECEB8F49-4A7C-4A74-B21C-096DCC556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41" y="1383499"/>
            <a:ext cx="576072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1531D8-C37F-4D55-BF2D-4FA9BFECA820}"/>
              </a:ext>
            </a:extLst>
          </p:cNvPr>
          <p:cNvSpPr txBox="1"/>
          <p:nvPr/>
        </p:nvSpPr>
        <p:spPr>
          <a:xfrm>
            <a:off x="6120425" y="5373666"/>
            <a:ext cx="334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Rangun stolica Mjanma -Birmy</a:t>
            </a:r>
          </a:p>
        </p:txBody>
      </p:sp>
    </p:spTree>
    <p:extLst>
      <p:ext uri="{BB962C8B-B14F-4D97-AF65-F5344CB8AC3E}">
        <p14:creationId xmlns:p14="http://schemas.microsoft.com/office/powerpoint/2010/main" val="1573218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oficjalnie: papież pojedzie do Birmy i Bangladeszu">
            <a:extLst>
              <a:ext uri="{FF2B5EF4-FFF2-40B4-BE49-F238E27FC236}">
                <a16:creationId xmlns:a16="http://schemas.microsoft.com/office/drawing/2014/main" id="{FEF02C17-7E7C-4D33-8C3A-47E287EAD0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80" y="266700"/>
            <a:ext cx="5289532" cy="273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A61C66-80B5-4657-AC94-D1FEE57B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71" y="533650"/>
            <a:ext cx="3509049" cy="26284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EE2B163-4E97-435A-AD4A-864EF91D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32" y="3162300"/>
            <a:ext cx="4947742" cy="3429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9708492-C7C0-4785-992F-B9D01453C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112" y="4028162"/>
            <a:ext cx="4876800" cy="2133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7D669ED-2BEE-434C-9887-5DBB792D598E}"/>
              </a:ext>
            </a:extLst>
          </p:cNvPr>
          <p:cNvSpPr txBox="1"/>
          <p:nvPr/>
        </p:nvSpPr>
        <p:spPr>
          <a:xfrm>
            <a:off x="6225436" y="3532340"/>
            <a:ext cx="169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Migawki z Birmy</a:t>
            </a:r>
          </a:p>
        </p:txBody>
      </p:sp>
    </p:spTree>
    <p:extLst>
      <p:ext uri="{BB962C8B-B14F-4D97-AF65-F5344CB8AC3E}">
        <p14:creationId xmlns:p14="http://schemas.microsoft.com/office/powerpoint/2010/main" val="2301517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irma - złota łza - Fundacja Edukacji Międzykulturowej">
            <a:extLst>
              <a:ext uri="{FF2B5EF4-FFF2-40B4-BE49-F238E27FC236}">
                <a16:creationId xmlns:a16="http://schemas.microsoft.com/office/drawing/2014/main" id="{223D0C0A-DF1C-4451-99C3-14F6ADF63B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06" y="354904"/>
            <a:ext cx="3886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obiety z długimi szyjami - 990px.pl – fotoreportaże, galerie zdjęć,  fotografia cyfrowa">
            <a:extLst>
              <a:ext uri="{FF2B5EF4-FFF2-40B4-BE49-F238E27FC236}">
                <a16:creationId xmlns:a16="http://schemas.microsoft.com/office/drawing/2014/main" id="{64DC194A-9B05-4CD1-8AF6-85E0000C3A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30" y="180975"/>
            <a:ext cx="487680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613E43E-DB0F-43DE-943F-765CED43FFF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3971796"/>
            <a:ext cx="3810000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2F0B2EC-D680-4BEB-A16B-3F3F397A392F}"/>
              </a:ext>
            </a:extLst>
          </p:cNvPr>
          <p:cNvSpPr txBox="1"/>
          <p:nvPr/>
        </p:nvSpPr>
        <p:spPr>
          <a:xfrm>
            <a:off x="5549030" y="3602464"/>
            <a:ext cx="531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Grupy etniczne mieszkające w Birmie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DCCB63-7020-4543-AD3E-CABD6138E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45260"/>
            <a:ext cx="3758956" cy="25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8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AF150FA-4CFC-4D1C-87AE-46516B67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1" y="139874"/>
            <a:ext cx="5715000" cy="381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31A725E-A1D0-4EEF-8E83-13AF3757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570" y="2146126"/>
            <a:ext cx="6096000" cy="4572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E0D2A4C-4C88-4DC0-9A1E-32621E705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00" y="3715356"/>
            <a:ext cx="3920647" cy="314264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B5FC07A4-80A4-4816-9EB8-55D21456EBA8}"/>
              </a:ext>
            </a:extLst>
          </p:cNvPr>
          <p:cNvSpPr/>
          <p:nvPr/>
        </p:nvSpPr>
        <p:spPr>
          <a:xfrm>
            <a:off x="6707601" y="589002"/>
            <a:ext cx="4340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hlinkClick r:id="rId5" tooltip="Longyi – męska spódnica. Tradycyjny strój birmań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Longyi</a:t>
            </a:r>
            <a:r>
              <a:rPr lang="pl-PL" b="1" dirty="0">
                <a:hlinkClick r:id="rId5" tooltip="Longyi – męska spódnica. Tradycyjny strój birmań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męska spódnica. Tradycyjny strój birmański</a:t>
            </a:r>
            <a:r>
              <a:rPr lang="pl-PL" b="1" dirty="0"/>
              <a:t>, noszony zarówno przez mężczyzn jak i kobiety</a:t>
            </a:r>
          </a:p>
        </p:txBody>
      </p:sp>
    </p:spTree>
    <p:extLst>
      <p:ext uri="{BB962C8B-B14F-4D97-AF65-F5344CB8AC3E}">
        <p14:creationId xmlns:p14="http://schemas.microsoft.com/office/powerpoint/2010/main" val="1666548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ój chłopiec, motor i ja [RECENZJA] | motovoyager">
            <a:extLst>
              <a:ext uri="{FF2B5EF4-FFF2-40B4-BE49-F238E27FC236}">
                <a16:creationId xmlns:a16="http://schemas.microsoft.com/office/drawing/2014/main" id="{38D7BFC8-3B07-46DD-9BEF-5ED12B9357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53" y="1157482"/>
            <a:ext cx="5134694" cy="392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Mój chłopiec motor i ja - galeria - Polityka.pl">
            <a:extLst>
              <a:ext uri="{FF2B5EF4-FFF2-40B4-BE49-F238E27FC236}">
                <a16:creationId xmlns:a16="http://schemas.microsoft.com/office/drawing/2014/main" id="{880D980C-64EC-48A2-ADC6-7454081D61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44" y="916357"/>
            <a:ext cx="2834080" cy="40439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6642B9E-F579-4AB5-A84B-7E9D942CAA7C}"/>
              </a:ext>
            </a:extLst>
          </p:cNvPr>
          <p:cNvSpPr txBox="1"/>
          <p:nvPr/>
        </p:nvSpPr>
        <p:spPr>
          <a:xfrm>
            <a:off x="2354893" y="5523978"/>
            <a:ext cx="538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Jedziemy przez dżungle i śpimy w namiocie</a:t>
            </a:r>
          </a:p>
        </p:txBody>
      </p:sp>
    </p:spTree>
    <p:extLst>
      <p:ext uri="{BB962C8B-B14F-4D97-AF65-F5344CB8AC3E}">
        <p14:creationId xmlns:p14="http://schemas.microsoft.com/office/powerpoint/2010/main" val="333597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zanghaj Chiny mapa świata - Szanghaj, Chiny na mapie świata (Chiny)">
            <a:extLst>
              <a:ext uri="{FF2B5EF4-FFF2-40B4-BE49-F238E27FC236}">
                <a16:creationId xmlns:a16="http://schemas.microsoft.com/office/drawing/2014/main" id="{90600EC8-B69C-4097-906A-391F1279FA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85" y="549626"/>
            <a:ext cx="6796830" cy="557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14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ruskieniki – Wikipedia, wolna encyklopedia">
            <a:extLst>
              <a:ext uri="{FF2B5EF4-FFF2-40B4-BE49-F238E27FC236}">
                <a16:creationId xmlns:a16="http://schemas.microsoft.com/office/drawing/2014/main" id="{879AF424-F745-49DE-B260-1FFB5534F7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3" y="218579"/>
            <a:ext cx="5702891" cy="370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hlinkClick r:id="rId3"/>
            <a:extLst>
              <a:ext uri="{FF2B5EF4-FFF2-40B4-BE49-F238E27FC236}">
                <a16:creationId xmlns:a16="http://schemas.microsoft.com/office/drawing/2014/main" id="{4C40E0D8-3855-4DCF-8E16-9A3185F67E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04" y="1317830"/>
            <a:ext cx="4208745" cy="3702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159648-A76C-49B0-90E9-2073C919622A}"/>
              </a:ext>
            </a:extLst>
          </p:cNvPr>
          <p:cNvSpPr txBox="1"/>
          <p:nvPr/>
        </p:nvSpPr>
        <p:spPr>
          <a:xfrm>
            <a:off x="1453019" y="4146115"/>
            <a:ext cx="385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Muzeum miejskie, park uzdrowiskowy.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9ED3830-CEFB-4228-ACBA-A70260E8B7F0}"/>
              </a:ext>
            </a:extLst>
          </p:cNvPr>
          <p:cNvSpPr txBox="1"/>
          <p:nvPr/>
        </p:nvSpPr>
        <p:spPr>
          <a:xfrm>
            <a:off x="7657577" y="5624186"/>
            <a:ext cx="324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Niemen w Druskiennikach.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4816EAD-A145-465A-B4D6-AC9F9B22045C}"/>
              </a:ext>
            </a:extLst>
          </p:cNvPr>
          <p:cNvCxnSpPr>
            <a:cxnSpLocks/>
          </p:cNvCxnSpPr>
          <p:nvPr/>
        </p:nvCxnSpPr>
        <p:spPr>
          <a:xfrm flipV="1">
            <a:off x="7870521" y="4058247"/>
            <a:ext cx="2041742" cy="1672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78BF90F4-D421-429E-BE8A-926C933DE88B}"/>
              </a:ext>
            </a:extLst>
          </p:cNvPr>
          <p:cNvCxnSpPr>
            <a:cxnSpLocks/>
          </p:cNvCxnSpPr>
          <p:nvPr/>
        </p:nvCxnSpPr>
        <p:spPr>
          <a:xfrm flipV="1">
            <a:off x="2279737" y="1603332"/>
            <a:ext cx="2718148" cy="25427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21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ój chłopiec, motor i ja - Halina Korolec-Bujakowska » Nie tylko Indie">
            <a:extLst>
              <a:ext uri="{FF2B5EF4-FFF2-40B4-BE49-F238E27FC236}">
                <a16:creationId xmlns:a16="http://schemas.microsoft.com/office/drawing/2014/main" id="{4130E0CA-ECB2-4549-A5E5-4813D8016E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91" y="314716"/>
            <a:ext cx="47625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Ręce przymarzły do kierownicy">
            <a:extLst>
              <a:ext uri="{FF2B5EF4-FFF2-40B4-BE49-F238E27FC236}">
                <a16:creationId xmlns:a16="http://schemas.microsoft.com/office/drawing/2014/main" id="{AA863D7C-8CDD-4E6A-B786-A11013B684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36" y="2246987"/>
            <a:ext cx="4246323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31425D-9CFC-48BD-A2F4-EBDCBE97558A}"/>
              </a:ext>
            </a:extLst>
          </p:cNvPr>
          <p:cNvSpPr txBox="1"/>
          <p:nvPr/>
        </p:nvSpPr>
        <p:spPr>
          <a:xfrm>
            <a:off x="1227551" y="4045907"/>
            <a:ext cx="5624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Archiwalne zdjęcia Chin lat 30-tych XX wieku.</a:t>
            </a:r>
          </a:p>
          <a:p>
            <a:endParaRPr lang="pl-PL" dirty="0"/>
          </a:p>
          <a:p>
            <a:r>
              <a:rPr lang="pl-PL" dirty="0"/>
              <a:t>Zdjęcie Stanisława Bujakowskiego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75C150A6-79DD-4126-A1F0-994351377E8D}"/>
              </a:ext>
            </a:extLst>
          </p:cNvPr>
          <p:cNvCxnSpPr>
            <a:cxnSpLocks/>
          </p:cNvCxnSpPr>
          <p:nvPr/>
        </p:nvCxnSpPr>
        <p:spPr>
          <a:xfrm flipV="1">
            <a:off x="3782860" y="2246987"/>
            <a:ext cx="237995" cy="1798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A2E99C15-BC83-4DC2-9A37-BA931A33DD02}"/>
              </a:ext>
            </a:extLst>
          </p:cNvPr>
          <p:cNvCxnSpPr>
            <a:cxnSpLocks/>
          </p:cNvCxnSpPr>
          <p:nvPr/>
        </p:nvCxnSpPr>
        <p:spPr>
          <a:xfrm flipV="1">
            <a:off x="4409162" y="4788538"/>
            <a:ext cx="3244241" cy="8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155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askakujące informacje i ciekawostki o Szanghaju - Fajne Podróże">
            <a:extLst>
              <a:ext uri="{FF2B5EF4-FFF2-40B4-BE49-F238E27FC236}">
                <a16:creationId xmlns:a16="http://schemas.microsoft.com/office/drawing/2014/main" id="{EF87B73D-8001-4806-8767-4EE2FCC9F5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55" y="207641"/>
            <a:ext cx="5760720" cy="383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hiny (Shanghai, Chengdu) | Portal Promocji Eksportu | Perspektywy rozwoju  dla miasta Szanghaj w 2016 r.">
            <a:extLst>
              <a:ext uri="{FF2B5EF4-FFF2-40B4-BE49-F238E27FC236}">
                <a16:creationId xmlns:a16="http://schemas.microsoft.com/office/drawing/2014/main" id="{0E842101-7525-4619-9E87-214CF56C8D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30855"/>
            <a:ext cx="5760720" cy="38271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2B89395-876D-4B97-8012-673D1EB46426}"/>
              </a:ext>
            </a:extLst>
          </p:cNvPr>
          <p:cNvSpPr txBox="1"/>
          <p:nvPr/>
        </p:nvSpPr>
        <p:spPr>
          <a:xfrm>
            <a:off x="7628351" y="977030"/>
            <a:ext cx="311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Współczesny Szanghaj</a:t>
            </a:r>
          </a:p>
        </p:txBody>
      </p:sp>
    </p:spTree>
    <p:extLst>
      <p:ext uri="{BB962C8B-B14F-4D97-AF65-F5344CB8AC3E}">
        <p14:creationId xmlns:p14="http://schemas.microsoft.com/office/powerpoint/2010/main" val="1756351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zanghaj stare miasto / Shanghai old town /上海老城厢">
            <a:extLst>
              <a:ext uri="{FF2B5EF4-FFF2-40B4-BE49-F238E27FC236}">
                <a16:creationId xmlns:a16="http://schemas.microsoft.com/office/drawing/2014/main" id="{80417259-ED1E-4E5A-955E-BD14BAF2C2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3" y="87056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hanghai - stare miasto - zdjęcie - Fotoblog kmsony70.flog.pl">
            <a:extLst>
              <a:ext uri="{FF2B5EF4-FFF2-40B4-BE49-F238E27FC236}">
                <a16:creationId xmlns:a16="http://schemas.microsoft.com/office/drawing/2014/main" id="{67BFFF17-52EC-4E95-887B-97CE18D707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0464"/>
            <a:ext cx="576072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2BC7B5E-194F-4A2D-BF16-F52DDDB684ED}"/>
              </a:ext>
            </a:extLst>
          </p:cNvPr>
          <p:cNvSpPr txBox="1"/>
          <p:nvPr/>
        </p:nvSpPr>
        <p:spPr>
          <a:xfrm>
            <a:off x="7490564" y="463463"/>
            <a:ext cx="38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Tradycyjne budownictwo chińskie</a:t>
            </a:r>
          </a:p>
        </p:txBody>
      </p:sp>
    </p:spTree>
    <p:extLst>
      <p:ext uri="{BB962C8B-B14F-4D97-AF65-F5344CB8AC3E}">
        <p14:creationId xmlns:p14="http://schemas.microsoft.com/office/powerpoint/2010/main" val="3602891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740D6C3-5D58-45DE-9594-F15A8D4FFA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3" y="46973"/>
            <a:ext cx="5760720" cy="4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ZAKAZANE MIASTO - Strona 2 - blog zhongguo">
            <a:extLst>
              <a:ext uri="{FF2B5EF4-FFF2-40B4-BE49-F238E27FC236}">
                <a16:creationId xmlns:a16="http://schemas.microsoft.com/office/drawing/2014/main" id="{011490F0-0C00-42E6-8174-BAA8E44EFB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3442"/>
            <a:ext cx="5760720" cy="35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6FD0312-0A35-4CD3-A176-0C25AA5AB65C}"/>
              </a:ext>
            </a:extLst>
          </p:cNvPr>
          <p:cNvSpPr txBox="1"/>
          <p:nvPr/>
        </p:nvSpPr>
        <p:spPr>
          <a:xfrm>
            <a:off x="7177414" y="663879"/>
            <a:ext cx="24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Pałac cesarski w Pekinie</a:t>
            </a:r>
          </a:p>
        </p:txBody>
      </p:sp>
    </p:spTree>
    <p:extLst>
      <p:ext uri="{BB962C8B-B14F-4D97-AF65-F5344CB8AC3E}">
        <p14:creationId xmlns:p14="http://schemas.microsoft.com/office/powerpoint/2010/main" val="1052093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ój chłopiec motor i ja | Halina Korolec-Bujakowska (książka) - Księgarnia  znak.com.pl">
            <a:extLst>
              <a:ext uri="{FF2B5EF4-FFF2-40B4-BE49-F238E27FC236}">
                <a16:creationId xmlns:a16="http://schemas.microsoft.com/office/drawing/2014/main" id="{B6777558-53BC-4C4D-8148-7A6CBCF263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79" y="504237"/>
            <a:ext cx="3509645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5DF2ACC-EB8E-4F0A-AEC6-8FB6D762D403}"/>
              </a:ext>
            </a:extLst>
          </p:cNvPr>
          <p:cNvSpPr txBox="1"/>
          <p:nvPr/>
        </p:nvSpPr>
        <p:spPr>
          <a:xfrm>
            <a:off x="5787025" y="1089764"/>
            <a:ext cx="534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Książka dla dorosłych o niespotykanej wyprawie motorowej z Druskiennik do Szanghaju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E9781CD-BF77-4BDE-A03F-78D2EAB4F0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99" y="2849672"/>
            <a:ext cx="3620022" cy="2793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C3F6596-B75A-469C-ACB8-75F03C4ACF8B}"/>
              </a:ext>
            </a:extLst>
          </p:cNvPr>
          <p:cNvSpPr txBox="1"/>
          <p:nvPr/>
        </p:nvSpPr>
        <p:spPr>
          <a:xfrm>
            <a:off x="6096000" y="5924811"/>
            <a:ext cx="463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Fragment artykułu prasowego o wyprawie państwa Bujakowskich </a:t>
            </a:r>
          </a:p>
        </p:txBody>
      </p:sp>
    </p:spTree>
    <p:extLst>
      <p:ext uri="{BB962C8B-B14F-4D97-AF65-F5344CB8AC3E}">
        <p14:creationId xmlns:p14="http://schemas.microsoft.com/office/powerpoint/2010/main" val="4230004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: łukasz wierzbicki machiną przez chiny">
            <a:extLst>
              <a:ext uri="{FF2B5EF4-FFF2-40B4-BE49-F238E27FC236}">
                <a16:creationId xmlns:a16="http://schemas.microsoft.com/office/drawing/2014/main" id="{A7EFA025-1A03-465D-9696-15AD113404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39" y="143520"/>
            <a:ext cx="4266574" cy="65709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9D6F1B5-08AC-45A6-8763-389B47E926D7}"/>
              </a:ext>
            </a:extLst>
          </p:cNvPr>
          <p:cNvSpPr txBox="1"/>
          <p:nvPr/>
        </p:nvSpPr>
        <p:spPr>
          <a:xfrm>
            <a:off x="6876789" y="2592888"/>
            <a:ext cx="285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Książka dla dzieci o wyprawie państwa Bujakowskich z Druskiennik do Chin.</a:t>
            </a:r>
          </a:p>
        </p:txBody>
      </p:sp>
    </p:spTree>
    <p:extLst>
      <p:ext uri="{BB962C8B-B14F-4D97-AF65-F5344CB8AC3E}">
        <p14:creationId xmlns:p14="http://schemas.microsoft.com/office/powerpoint/2010/main" val="86077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lobtroter - LITWA: RUSZYŁA KOLEJKA LINOWA W DRUSKIENNIKACH">
            <a:extLst>
              <a:ext uri="{FF2B5EF4-FFF2-40B4-BE49-F238E27FC236}">
                <a16:creationId xmlns:a16="http://schemas.microsoft.com/office/drawing/2014/main" id="{6FB9CEFC-EEEB-4E19-B250-225CC592D2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47" y="511543"/>
            <a:ext cx="4982227" cy="343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ruskienniki – Aquapark i program edukacyjny – 1 dzień | Albicja">
            <a:extLst>
              <a:ext uri="{FF2B5EF4-FFF2-40B4-BE49-F238E27FC236}">
                <a16:creationId xmlns:a16="http://schemas.microsoft.com/office/drawing/2014/main" id="{C45BF65D-96FB-4A99-BF0F-B4C9034607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4" y="3429000"/>
            <a:ext cx="4982227" cy="31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FE5E383-20E4-4EA7-95CA-40A77649BF6F}"/>
              </a:ext>
            </a:extLst>
          </p:cNvPr>
          <p:cNvSpPr txBox="1"/>
          <p:nvPr/>
        </p:nvSpPr>
        <p:spPr>
          <a:xfrm>
            <a:off x="6826685" y="851770"/>
            <a:ext cx="316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Aquapark w Druskiennikach.</a:t>
            </a:r>
          </a:p>
        </p:txBody>
      </p:sp>
    </p:spTree>
    <p:extLst>
      <p:ext uri="{BB962C8B-B14F-4D97-AF65-F5344CB8AC3E}">
        <p14:creationId xmlns:p14="http://schemas.microsoft.com/office/powerpoint/2010/main" val="297670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ruskienniki sanatorium Draugyste Kompleksowy Program Leczenia">
            <a:extLst>
              <a:ext uri="{FF2B5EF4-FFF2-40B4-BE49-F238E27FC236}">
                <a16:creationId xmlns:a16="http://schemas.microsoft.com/office/drawing/2014/main" id="{78F3B1D1-D3E7-47E4-89CD-8F5E965F9C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98" y="248538"/>
            <a:ext cx="5760720" cy="3855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53085AF-DB4E-4E28-AFA7-7A4149D452E2}"/>
              </a:ext>
            </a:extLst>
          </p:cNvPr>
          <p:cNvSpPr/>
          <p:nvPr/>
        </p:nvSpPr>
        <p:spPr>
          <a:xfrm>
            <a:off x="7229352" y="447920"/>
            <a:ext cx="224266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sanatorium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Draugyste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1485FBA-9DD8-4432-A971-220C32AF8F53}"/>
              </a:ext>
            </a:extLst>
          </p:cNvPr>
          <p:cNvCxnSpPr>
            <a:cxnSpLocks/>
          </p:cNvCxnSpPr>
          <p:nvPr/>
        </p:nvCxnSpPr>
        <p:spPr>
          <a:xfrm flipH="1">
            <a:off x="5098093" y="713984"/>
            <a:ext cx="2730674" cy="764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Hotel Pusynas – Druskienniki">
            <a:extLst>
              <a:ext uri="{FF2B5EF4-FFF2-40B4-BE49-F238E27FC236}">
                <a16:creationId xmlns:a16="http://schemas.microsoft.com/office/drawing/2014/main" id="{D895DF0E-2EA0-4AE4-B4AD-8C7F14E7FB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27" y="2779943"/>
            <a:ext cx="4533125" cy="38557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CCF7CD5-BA6C-48E1-8DC1-4075865DFD46}"/>
              </a:ext>
            </a:extLst>
          </p:cNvPr>
          <p:cNvSpPr txBox="1"/>
          <p:nvPr/>
        </p:nvSpPr>
        <p:spPr>
          <a:xfrm>
            <a:off x="5456547" y="5497685"/>
            <a:ext cx="147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Hotel </a:t>
            </a:r>
            <a:r>
              <a:rPr lang="pl-PL" dirty="0" err="1"/>
              <a:t>Pusynas</a:t>
            </a:r>
            <a:endParaRPr lang="pl-PL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9B12E469-5F0B-4EE1-8D2F-41AA2A6BAE5F}"/>
              </a:ext>
            </a:extLst>
          </p:cNvPr>
          <p:cNvCxnSpPr>
            <a:cxnSpLocks/>
          </p:cNvCxnSpPr>
          <p:nvPr/>
        </p:nvCxnSpPr>
        <p:spPr>
          <a:xfrm flipV="1">
            <a:off x="6463430" y="4389550"/>
            <a:ext cx="2680570" cy="1431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82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053B323-A3A5-4CFB-92C5-D8F237260618}"/>
              </a:ext>
            </a:extLst>
          </p:cNvPr>
          <p:cNvSpPr/>
          <p:nvPr/>
        </p:nvSpPr>
        <p:spPr>
          <a:xfrm>
            <a:off x="1194148" y="127243"/>
            <a:ext cx="10630422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1794, na mocy dekretu króla Polski i wielkiego księcia litewskiego 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Stanisław August Poniatow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Stanisława Augusta Poniatowskiego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Druskieniki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zyskały status miejscowości leczniczej.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909F966-33C7-4C74-B736-692607E295BD}"/>
              </a:ext>
            </a:extLst>
          </p:cNvPr>
          <p:cNvSpPr/>
          <p:nvPr/>
        </p:nvSpPr>
        <p:spPr>
          <a:xfrm>
            <a:off x="2674857" y="797683"/>
            <a:ext cx="643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 </a:t>
            </a:r>
            <a:r>
              <a:rPr lang="pl-PL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I wojna świato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wojnie światowej</a:t>
            </a:r>
            <a:r>
              <a:rPr lang="pl-PL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miasto znalazło się na terytorium </a:t>
            </a:r>
            <a:r>
              <a:rPr lang="pl-PL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Pols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Polski</a:t>
            </a:r>
            <a:r>
              <a:rPr lang="pl-PL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pl-PL" b="1" u="sng" dirty="0"/>
          </a:p>
        </p:txBody>
      </p:sp>
      <p:pic>
        <p:nvPicPr>
          <p:cNvPr id="4" name="Obraz 3" descr="PO) lesie czyli pigipedia: BĘDZIE POLSKA JAK ZA DAWNYCH LAT...!!!">
            <a:extLst>
              <a:ext uri="{FF2B5EF4-FFF2-40B4-BE49-F238E27FC236}">
                <a16:creationId xmlns:a16="http://schemas.microsoft.com/office/drawing/2014/main" id="{D9C4B351-DCF1-4738-AA81-8146342C8F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58" y="1249243"/>
            <a:ext cx="5293029" cy="548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Województwo białostockie (II Rzeczpospolita) – Wikipedia, wolna encyklopedia">
            <a:extLst>
              <a:ext uri="{FF2B5EF4-FFF2-40B4-BE49-F238E27FC236}">
                <a16:creationId xmlns:a16="http://schemas.microsoft.com/office/drawing/2014/main" id="{3F68A416-301D-4333-8A28-0F6F3756F93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2202"/>
            <a:ext cx="5760720" cy="5395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1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AEA9206-CBEC-45E0-9293-8EF3B13A2872}"/>
              </a:ext>
            </a:extLst>
          </p:cNvPr>
          <p:cNvSpPr/>
          <p:nvPr/>
        </p:nvSpPr>
        <p:spPr>
          <a:xfrm>
            <a:off x="1043834" y="98162"/>
            <a:ext cx="109435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ea typeface="Times New Roman" panose="02020603050405020304" pitchFamily="18" charset="0"/>
              </a:rPr>
              <a:t> Popularność uzdrowiska wzrosła znacznie dzięki </a:t>
            </a:r>
            <a:r>
              <a:rPr lang="pl-PL" sz="1600" b="1" dirty="0">
                <a:ea typeface="Times New Roman" panose="02020603050405020304" pitchFamily="18" charset="0"/>
                <a:cs typeface="Times New Roman" panose="02020603050405020304" pitchFamily="18" charset="0"/>
                <a:hlinkClick r:id="rId2" tooltip="Józef Piłsud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Józefowi Piłsudskiemu</a:t>
            </a:r>
            <a:r>
              <a:rPr lang="pl-PL" sz="1600" b="1" dirty="0">
                <a:ea typeface="Times New Roman" panose="02020603050405020304" pitchFamily="18" charset="0"/>
              </a:rPr>
              <a:t>, który wielokrotnie w nim wypoczywał.</a:t>
            </a:r>
            <a:r>
              <a:rPr lang="pl-PL" sz="1600" b="1" dirty="0"/>
              <a:t> W 1928 r. </a:t>
            </a:r>
            <a:r>
              <a:rPr lang="pl-PL" sz="1600" b="1" dirty="0" err="1"/>
              <a:t>Druskieniki</a:t>
            </a:r>
            <a:r>
              <a:rPr lang="pl-PL" sz="1600" b="1" dirty="0"/>
              <a:t> zostały uznane za </a:t>
            </a:r>
            <a:r>
              <a:rPr lang="pl-PL" sz="1600" b="1" dirty="0">
                <a:hlinkClick r:id="rId3" tooltip="Uzdrowisk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uzdrowisko</a:t>
            </a:r>
            <a:r>
              <a:rPr lang="pl-PL" sz="1600" b="1" dirty="0"/>
              <a:t> posiadające charakter użyteczności publicznej.</a:t>
            </a:r>
          </a:p>
          <a:p>
            <a:r>
              <a:rPr lang="pl-PL" sz="1600" b="1" dirty="0">
                <a:ea typeface="Times New Roman" panose="02020603050405020304" pitchFamily="18" charset="0"/>
              </a:rPr>
              <a:t> W latach 1929-1932 polscy architekci poczynili wielkie starania w kwestii rozbudowania kurortu. </a:t>
            </a:r>
            <a:endParaRPr lang="pl-PL" sz="16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32FD7FF-C0C7-4236-8A75-28B9814E98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4" y="1370374"/>
            <a:ext cx="4851123" cy="352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ACCFB24-F8C7-4F3B-A5AD-DED4F88C6C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07" y="3241962"/>
            <a:ext cx="5760720" cy="41344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494954-8E19-4A90-AF1E-D3BBBE5EEA18}"/>
              </a:ext>
            </a:extLst>
          </p:cNvPr>
          <p:cNvSpPr txBox="1"/>
          <p:nvPr/>
        </p:nvSpPr>
        <p:spPr>
          <a:xfrm>
            <a:off x="1492221" y="5035238"/>
            <a:ext cx="392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Marszałek Piłsudski na spacerze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73C2DB-E6F6-4D7D-98C4-29C89D4E5558}"/>
              </a:ext>
            </a:extLst>
          </p:cNvPr>
          <p:cNvSpPr txBox="1"/>
          <p:nvPr/>
        </p:nvSpPr>
        <p:spPr>
          <a:xfrm>
            <a:off x="6297045" y="1489185"/>
            <a:ext cx="534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Dom wypoczynkowy, w którym mieszkał Marszałek Piłsudski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6BEF9862-34CB-4D56-958C-5E1D2CE3B1B9}"/>
              </a:ext>
            </a:extLst>
          </p:cNvPr>
          <p:cNvCxnSpPr>
            <a:cxnSpLocks/>
          </p:cNvCxnSpPr>
          <p:nvPr/>
        </p:nvCxnSpPr>
        <p:spPr>
          <a:xfrm flipH="1">
            <a:off x="8943585" y="2135516"/>
            <a:ext cx="801664" cy="2774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09F43C9F-27BB-414C-9063-4726AE120F88}"/>
              </a:ext>
            </a:extLst>
          </p:cNvPr>
          <p:cNvCxnSpPr>
            <a:cxnSpLocks/>
          </p:cNvCxnSpPr>
          <p:nvPr/>
        </p:nvCxnSpPr>
        <p:spPr>
          <a:xfrm flipV="1">
            <a:off x="2174891" y="3429000"/>
            <a:ext cx="851770" cy="1734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1F173962-D579-44C7-9C3B-73A5AE1151CB}"/>
              </a:ext>
            </a:extLst>
          </p:cNvPr>
          <p:cNvSpPr/>
          <p:nvPr/>
        </p:nvSpPr>
        <p:spPr>
          <a:xfrm>
            <a:off x="1128505" y="858736"/>
            <a:ext cx="5643853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1934 r. doprowadzono do </a:t>
            </a:r>
            <a:r>
              <a:rPr lang="pl-PL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Druskienik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linię kolejową. 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3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ój chłopiec, motor i ja – Halina Korolec-Bujakowska » Nie tylko Indie">
            <a:extLst>
              <a:ext uri="{FF2B5EF4-FFF2-40B4-BE49-F238E27FC236}">
                <a16:creationId xmlns:a16="http://schemas.microsoft.com/office/drawing/2014/main" id="{3230A320-D60E-46FC-8B30-5BD9690EF1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52" y="134398"/>
            <a:ext cx="2667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94F9CA7-A31B-4964-9EF0-86596205ECFC}"/>
              </a:ext>
            </a:extLst>
          </p:cNvPr>
          <p:cNvSpPr/>
          <p:nvPr/>
        </p:nvSpPr>
        <p:spPr>
          <a:xfrm>
            <a:off x="3839052" y="267821"/>
            <a:ext cx="8048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Halina </a:t>
            </a:r>
            <a:r>
              <a:rPr lang="pl-P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Korolec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-Bujakowska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(ur.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3" tooltip="8 październ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października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4" tooltip="19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1907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5" tooltip="Wil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Wilnie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zm.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6" tooltip="19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1971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7" tooltip="Stany Zjednocz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Stanach Zjednoczonych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polska podróżniczka i reportażystka. </a:t>
            </a:r>
          </a:p>
          <a:p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latach 1934-1936 wspólnie z mężem Stanisławem Bujakowskim odbyła podróż motocyklem z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8" tooltip="Druskieni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Druskiennik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przez kraje Europy, Turcję, Syrię, Irak, Persję, Indie, Birmę, </a:t>
            </a:r>
            <a:r>
              <a:rPr lang="pl-P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Indochiny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9" tooltip="Szangha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Szanghaju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0" tooltip="Chin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Chinach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Jej reportaże z podróży drukowane były między innymi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1" tooltip="Kurier Wileński (1924–1939) (strona nie istnie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Kurierze Wileńskim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miesięczniku Świat,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2" tooltip="Kurier Warszawski (dzienn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Kurierze Warszawskim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3" tooltip="Express Porann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Expressie Porannym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oraz Głosie Druskiennik. Wróciła do Polski w 1938 roku.</a:t>
            </a:r>
          </a:p>
          <a:p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4" tooltip="II wojna świato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 wojnie światowej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zamieszkała wraz z mężem i synem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5" tooltip="Kolka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Kalkucie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hlinkClick r:id="rId16" tooltip="Ind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Indiach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7" name="Obraz 6" descr="Halina i Stach">
            <a:extLst>
              <a:ext uri="{FF2B5EF4-FFF2-40B4-BE49-F238E27FC236}">
                <a16:creationId xmlns:a16="http://schemas.microsoft.com/office/drawing/2014/main" id="{B9CF37D6-B8CE-4A08-88A5-FEAC6E34C152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02" y="2799306"/>
            <a:ext cx="201930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EA92180-CB39-43E6-938D-30338A0D6165}"/>
              </a:ext>
            </a:extLst>
          </p:cNvPr>
          <p:cNvSpPr txBox="1"/>
          <p:nvPr/>
        </p:nvSpPr>
        <p:spPr>
          <a:xfrm>
            <a:off x="3695178" y="3858016"/>
            <a:ext cx="40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Stanisław Bujakowski,</a:t>
            </a:r>
          </a:p>
          <a:p>
            <a:r>
              <a:rPr lang="pl-PL" dirty="0"/>
              <a:t>pilot RAF w czasie II Wojny Światowej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699D0C-0055-4A82-86F9-7820CA8898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46314" y="3162096"/>
            <a:ext cx="40481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alina Bujakowska Mój chłopiec motor i ja książka">
            <a:extLst>
              <a:ext uri="{FF2B5EF4-FFF2-40B4-BE49-F238E27FC236}">
                <a16:creationId xmlns:a16="http://schemas.microsoft.com/office/drawing/2014/main" id="{192DDEB1-D1F6-456C-97AD-9DC7D05930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94" y="798535"/>
            <a:ext cx="3190612" cy="329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02C18C-C28F-47D4-BFCB-2CCDC2E3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467" y="807930"/>
            <a:ext cx="4051300" cy="28829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A641F7E-D3B2-4CF9-A1F2-9A258ECA6473}"/>
              </a:ext>
            </a:extLst>
          </p:cNvPr>
          <p:cNvSpPr/>
          <p:nvPr/>
        </p:nvSpPr>
        <p:spPr>
          <a:xfrm>
            <a:off x="4977071" y="3244334"/>
            <a:ext cx="2237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Ruszamy na wyprawę!</a:t>
            </a:r>
          </a:p>
          <a:p>
            <a:r>
              <a:rPr lang="pl-PL" dirty="0"/>
              <a:t>19 sierpnia 1934r.</a:t>
            </a:r>
          </a:p>
        </p:txBody>
      </p:sp>
      <p:pic>
        <p:nvPicPr>
          <p:cNvPr id="6" name="Obraz 5" descr="Mój chłopiec, motor i ja - Halina Korolec-Bujakowska » Nie tylko Indie">
            <a:extLst>
              <a:ext uri="{FF2B5EF4-FFF2-40B4-BE49-F238E27FC236}">
                <a16:creationId xmlns:a16="http://schemas.microsoft.com/office/drawing/2014/main" id="{9DA66201-DC06-46CC-B9B9-00A4D7AD37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4" y="4093137"/>
            <a:ext cx="485775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932020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349</TotalTime>
  <Words>656</Words>
  <Application>Microsoft Office PowerPoint</Application>
  <PresentationFormat>Panoramiczny</PresentationFormat>
  <Paragraphs>75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1" baseType="lpstr">
      <vt:lpstr>Arial</vt:lpstr>
      <vt:lpstr>Calibri</vt:lpstr>
      <vt:lpstr>Gill Sans MT</vt:lpstr>
      <vt:lpstr>Impact</vt:lpstr>
      <vt:lpstr>Times New Roman</vt:lpstr>
      <vt:lpstr>Znaczek</vt:lpstr>
      <vt:lpstr>DRUSKIENNIKI-SZANGHAJ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DRUSKIENNIKI-SZANGHAJ</dc:title>
  <dc:creator>user</dc:creator>
  <cp:lastModifiedBy>user</cp:lastModifiedBy>
  <cp:revision>30</cp:revision>
  <dcterms:created xsi:type="dcterms:W3CDTF">2020-11-16T12:52:14Z</dcterms:created>
  <dcterms:modified xsi:type="dcterms:W3CDTF">2021-02-16T12:06:15Z</dcterms:modified>
</cp:coreProperties>
</file>